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7"/>
  </p:notesMasterIdLst>
  <p:sldIdLst>
    <p:sldId id="256" r:id="rId2"/>
    <p:sldId id="257" r:id="rId3"/>
    <p:sldId id="258" r:id="rId4"/>
    <p:sldId id="259" r:id="rId5"/>
    <p:sldId id="260" r:id="rId6"/>
    <p:sldId id="28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Lst>
  <p:sldSz cx="14630400" cy="8229600"/>
  <p:notesSz cx="8229600" cy="14630400"/>
  <p:embeddedFontLst>
    <p:embeddedFont>
      <p:font typeface="Poppins Light" panose="020B0604020202020204" pitchFamily="34" charset="0"/>
      <p:regular r:id="rId28"/>
      <p:italic r:id="rId29"/>
    </p:embeddedFont>
    <p:embeddedFont>
      <p:font typeface="Roboto" panose="02000000000000000000" pitchFamily="2" charset="0"/>
      <p:regular r:id="rId30"/>
      <p:bold r:id="rId31"/>
      <p:italic r:id="rId32"/>
      <p:boldItalic r:id="rId33"/>
    </p:embeddedFont>
    <p:embeddedFont>
      <p:font typeface="Roboto Light" panose="020F0302020204030204" pitchFamily="34" charset="0"/>
      <p:regular r:id="rId34"/>
      <p: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85"/>
    <p:restoredTop sz="94610"/>
  </p:normalViewPr>
  <p:slideViewPr>
    <p:cSldViewPr snapToGrid="0" snapToObjects="1">
      <p:cViewPr varScale="1">
        <p:scale>
          <a:sx n="102" d="100"/>
          <a:sy n="102" d="100"/>
        </p:scale>
        <p:origin x="27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236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1.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Text 0"/>
          <p:cNvSpPr/>
          <p:nvPr/>
        </p:nvSpPr>
        <p:spPr>
          <a:xfrm>
            <a:off x="793790" y="1262777"/>
            <a:ext cx="13042821" cy="1417558"/>
          </a:xfrm>
          <a:prstGeom prst="rect">
            <a:avLst/>
          </a:prstGeom>
          <a:noFill/>
          <a:ln/>
        </p:spPr>
        <p:txBody>
          <a:bodyPr wrap="square" lIns="0" tIns="0" rIns="0" bIns="0" rtlCol="0" anchor="t"/>
          <a:lstStyle/>
          <a:p>
            <a:pPr marL="0" indent="0">
              <a:lnSpc>
                <a:spcPts val="5550"/>
              </a:lnSpc>
              <a:buNone/>
            </a:pPr>
            <a:r>
              <a:rPr lang="en-US" sz="4450" dirty="0">
                <a:solidFill>
                  <a:srgbClr val="F2F2F3"/>
                </a:solidFill>
                <a:latin typeface="Poppins Light" pitchFamily="34" charset="0"/>
                <a:ea typeface="Poppins Light" pitchFamily="34" charset="-122"/>
                <a:cs typeface="Poppins Light" pitchFamily="34" charset="-120"/>
              </a:rPr>
              <a:t>Explaining Protein Folding with Integrated Gradients and Attention</a:t>
            </a:r>
            <a:endParaRPr lang="en-US" sz="4450" dirty="0"/>
          </a:p>
        </p:txBody>
      </p:sp>
      <p:sp>
        <p:nvSpPr>
          <p:cNvPr id="3" name="Text 1"/>
          <p:cNvSpPr/>
          <p:nvPr/>
        </p:nvSpPr>
        <p:spPr>
          <a:xfrm>
            <a:off x="793790" y="3020497"/>
            <a:ext cx="13042821" cy="1133951"/>
          </a:xfrm>
          <a:prstGeom prst="rect">
            <a:avLst/>
          </a:prstGeom>
          <a:noFill/>
          <a:ln/>
        </p:spPr>
        <p:txBody>
          <a:bodyPr wrap="square" lIns="0" tIns="0" rIns="0" bIns="0" rtlCol="0" anchor="t"/>
          <a:lstStyle/>
          <a:p>
            <a:pPr marL="0" indent="0">
              <a:lnSpc>
                <a:spcPts val="4450"/>
              </a:lnSpc>
              <a:buNone/>
            </a:pPr>
            <a:r>
              <a:rPr lang="en-US" sz="3550" dirty="0">
                <a:solidFill>
                  <a:srgbClr val="F2F2F3"/>
                </a:solidFill>
                <a:latin typeface="Poppins Light" pitchFamily="34" charset="0"/>
                <a:ea typeface="Poppins Light" pitchFamily="34" charset="-122"/>
                <a:cs typeface="Poppins Light" pitchFamily="34" charset="-120"/>
              </a:rPr>
              <a:t>From Integrated Gradients to Pair-wise Attention in AlphaFold</a:t>
            </a:r>
            <a:endParaRPr lang="en-US" sz="3550" dirty="0"/>
          </a:p>
        </p:txBody>
      </p:sp>
      <p:sp>
        <p:nvSpPr>
          <p:cNvPr id="4" name="Text 2"/>
          <p:cNvSpPr/>
          <p:nvPr/>
        </p:nvSpPr>
        <p:spPr>
          <a:xfrm>
            <a:off x="793790" y="4494609"/>
            <a:ext cx="13042821" cy="725805"/>
          </a:xfrm>
          <a:prstGeom prst="rect">
            <a:avLst/>
          </a:prstGeom>
          <a:noFill/>
          <a:ln/>
        </p:spPr>
        <p:txBody>
          <a:bodyPr wrap="square" lIns="0" tIns="0" rIns="0" bIns="0" rtlCol="0" anchor="t"/>
          <a:lstStyle/>
          <a:p>
            <a:pPr marL="0" indent="0">
              <a:lnSpc>
                <a:spcPts val="2850"/>
              </a:lnSpc>
              <a:buNone/>
            </a:pPr>
            <a:r>
              <a:rPr lang="en-US" sz="1750" b="1" dirty="0">
                <a:solidFill>
                  <a:srgbClr val="E5E0DF"/>
                </a:solidFill>
                <a:latin typeface="Roboto Light" pitchFamily="34" charset="0"/>
                <a:ea typeface="Roboto Light" pitchFamily="34" charset="-122"/>
                <a:cs typeface="Roboto Light" pitchFamily="34" charset="-120"/>
              </a:rPr>
              <a:t>Sumit Kumar Jha </a:t>
            </a:r>
            <a:r>
              <a:rPr lang="en-US" sz="1750" dirty="0">
                <a:solidFill>
                  <a:srgbClr val="E5E0DF"/>
                </a:solidFill>
                <a:latin typeface="Roboto Light" pitchFamily="34" charset="0"/>
                <a:ea typeface="Roboto Light" pitchFamily="34" charset="-122"/>
                <a:cs typeface="Roboto Light" pitchFamily="34" charset="-120"/>
              </a:rPr>
              <a:t>(Eminent Scholar Chair Professor of Computer Science, Florida International University)
</a:t>
            </a:r>
            <a:r>
              <a:rPr lang="en-US" sz="1750" b="1" dirty="0">
                <a:solidFill>
                  <a:srgbClr val="E5E0DF"/>
                </a:solidFill>
                <a:latin typeface="Roboto Light" pitchFamily="34" charset="0"/>
                <a:ea typeface="Roboto Light" pitchFamily="34" charset="-122"/>
                <a:cs typeface="Roboto Light" pitchFamily="34" charset="-120"/>
              </a:rPr>
              <a:t>Rukmangadh Sai </a:t>
            </a:r>
            <a:r>
              <a:rPr lang="en-US" sz="1750" b="1" dirty="0" err="1">
                <a:solidFill>
                  <a:srgbClr val="E5E0DF"/>
                </a:solidFill>
                <a:latin typeface="Roboto Light" pitchFamily="34" charset="0"/>
                <a:ea typeface="Roboto Light" pitchFamily="34" charset="-122"/>
                <a:cs typeface="Roboto Light" pitchFamily="34" charset="-120"/>
              </a:rPr>
              <a:t>Myana</a:t>
            </a:r>
            <a:r>
              <a:rPr lang="en-US" sz="1750" dirty="0">
                <a:solidFill>
                  <a:srgbClr val="E5E0DF"/>
                </a:solidFill>
                <a:latin typeface="Roboto Light" pitchFamily="34" charset="0"/>
                <a:ea typeface="Roboto Light" pitchFamily="34" charset="-122"/>
                <a:cs typeface="Roboto Light" pitchFamily="34" charset="-120"/>
              </a:rPr>
              <a:t> (PhD student, Department of Computer Science, Florida International University)</a:t>
            </a:r>
            <a:endParaRPr lang="en-US" sz="1750" dirty="0"/>
          </a:p>
        </p:txBody>
      </p:sp>
      <p:sp>
        <p:nvSpPr>
          <p:cNvPr id="5" name="Text 3"/>
          <p:cNvSpPr/>
          <p:nvPr/>
        </p:nvSpPr>
        <p:spPr>
          <a:xfrm>
            <a:off x="793790" y="5475565"/>
            <a:ext cx="13042821" cy="725805"/>
          </a:xfrm>
          <a:prstGeom prst="rect">
            <a:avLst/>
          </a:prstGeom>
          <a:noFill/>
          <a:ln/>
        </p:spPr>
        <p:txBody>
          <a:bodyPr wrap="square" lIns="0" tIns="0" rIns="0" bIns="0" rtlCol="0" anchor="t"/>
          <a:lstStyle/>
          <a:p>
            <a:pPr marL="0" indent="0">
              <a:lnSpc>
                <a:spcPts val="2850"/>
              </a:lnSpc>
              <a:buNone/>
            </a:pPr>
            <a:r>
              <a:rPr lang="en-US" sz="1750" b="1" dirty="0">
                <a:solidFill>
                  <a:srgbClr val="E5E0DF"/>
                </a:solidFill>
                <a:latin typeface="Roboto Light" pitchFamily="34" charset="0"/>
                <a:ea typeface="Roboto Light" pitchFamily="34" charset="-122"/>
                <a:cs typeface="Roboto Light" pitchFamily="34" charset="-120"/>
              </a:rPr>
              <a:t>13th International Conference on Computational Advances in Bio and Medical Sciences (ICCABS) 2025</a:t>
            </a:r>
            <a:r>
              <a:rPr lang="en-US" sz="1750" dirty="0">
                <a:solidFill>
                  <a:srgbClr val="E5E0DF"/>
                </a:solidFill>
                <a:latin typeface="Roboto Light" pitchFamily="34" charset="0"/>
                <a:ea typeface="Roboto Light" pitchFamily="34" charset="-122"/>
                <a:cs typeface="Roboto Light" pitchFamily="34" charset="-120"/>
              </a:rPr>
              <a:t>
Presented at Georgia State University</a:t>
            </a:r>
            <a:endParaRPr lang="en-US" sz="1750" dirty="0"/>
          </a:p>
        </p:txBody>
      </p:sp>
      <p:sp>
        <p:nvSpPr>
          <p:cNvPr id="6" name="Text 4"/>
          <p:cNvSpPr/>
          <p:nvPr/>
        </p:nvSpPr>
        <p:spPr>
          <a:xfrm>
            <a:off x="793790" y="6541532"/>
            <a:ext cx="4605457" cy="425291"/>
          </a:xfrm>
          <a:prstGeom prst="rect">
            <a:avLst/>
          </a:prstGeom>
          <a:noFill/>
          <a:ln/>
        </p:spPr>
        <p:txBody>
          <a:bodyPr wrap="none" lIns="0" tIns="0" rIns="0" bIns="0" rtlCol="0" anchor="t"/>
          <a:lstStyle/>
          <a:p>
            <a:pPr marL="0" indent="0">
              <a:lnSpc>
                <a:spcPts val="3300"/>
              </a:lnSpc>
              <a:buNone/>
            </a:pPr>
            <a:r>
              <a:rPr lang="en-US" sz="2650" dirty="0">
                <a:solidFill>
                  <a:srgbClr val="F2F2F3"/>
                </a:solidFill>
                <a:latin typeface="Poppins Light" pitchFamily="34" charset="0"/>
                <a:ea typeface="Poppins Light" pitchFamily="34" charset="-122"/>
                <a:cs typeface="Poppins Light" pitchFamily="34" charset="-120"/>
              </a:rPr>
              <a:t>Presenter: Sumit</a:t>
            </a:r>
            <a:endParaRPr lang="en-US" sz="2650" dirty="0"/>
          </a:p>
        </p:txBody>
      </p:sp>
      <p:pic>
        <p:nvPicPr>
          <p:cNvPr id="10" name="Picture 9" descr="A qr code with blue circles&#10;&#10;AI-generated content may be incorrect.">
            <a:extLst>
              <a:ext uri="{FF2B5EF4-FFF2-40B4-BE49-F238E27FC236}">
                <a16:creationId xmlns:a16="http://schemas.microsoft.com/office/drawing/2014/main" id="{98C42A6F-6B45-7092-4BDB-E4EE9C53F4EF}"/>
              </a:ext>
            </a:extLst>
          </p:cNvPr>
          <p:cNvPicPr>
            <a:picLocks noChangeAspect="1"/>
          </p:cNvPicPr>
          <p:nvPr/>
        </p:nvPicPr>
        <p:blipFill>
          <a:blip r:embed="rId3"/>
          <a:stretch>
            <a:fillRect/>
          </a:stretch>
        </p:blipFill>
        <p:spPr>
          <a:xfrm>
            <a:off x="11973698" y="5052343"/>
            <a:ext cx="2347784" cy="2352615"/>
          </a:xfrm>
          <a:prstGeom prst="rect">
            <a:avLst/>
          </a:prstGeom>
        </p:spPr>
      </p:pic>
      <p:sp>
        <p:nvSpPr>
          <p:cNvPr id="11" name="TextBox 10">
            <a:extLst>
              <a:ext uri="{FF2B5EF4-FFF2-40B4-BE49-F238E27FC236}">
                <a16:creationId xmlns:a16="http://schemas.microsoft.com/office/drawing/2014/main" id="{035371D6-143A-ABAC-ED18-0C7B717F85B5}"/>
              </a:ext>
            </a:extLst>
          </p:cNvPr>
          <p:cNvSpPr txBox="1"/>
          <p:nvPr/>
        </p:nvSpPr>
        <p:spPr>
          <a:xfrm>
            <a:off x="11652597" y="7452754"/>
            <a:ext cx="2989986" cy="369332"/>
          </a:xfrm>
          <a:prstGeom prst="rect">
            <a:avLst/>
          </a:prstGeom>
          <a:noFill/>
        </p:spPr>
        <p:txBody>
          <a:bodyPr wrap="none" rtlCol="0">
            <a:spAutoFit/>
          </a:bodyPr>
          <a:lstStyle/>
          <a:p>
            <a:r>
              <a:rPr lang="en-US" dirty="0">
                <a:solidFill>
                  <a:schemeClr val="bg1"/>
                </a:solidFill>
              </a:rPr>
              <a:t>Extended 25-page manuscript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759029"/>
            <a:ext cx="7112794" cy="708779"/>
          </a:xfrm>
          <a:prstGeom prst="rect">
            <a:avLst/>
          </a:prstGeom>
          <a:noFill/>
          <a:ln/>
        </p:spPr>
        <p:txBody>
          <a:bodyPr wrap="none" lIns="0" tIns="0" rIns="0" bIns="0" rtlCol="0" anchor="t"/>
          <a:lstStyle/>
          <a:p>
            <a:pPr marL="0" indent="0">
              <a:lnSpc>
                <a:spcPts val="5550"/>
              </a:lnSpc>
              <a:buNone/>
            </a:pPr>
            <a:r>
              <a:rPr lang="en-US" sz="4450" dirty="0">
                <a:solidFill>
                  <a:srgbClr val="F2F2F3"/>
                </a:solidFill>
                <a:latin typeface="Poppins Light" pitchFamily="34" charset="0"/>
                <a:ea typeface="Poppins Light" pitchFamily="34" charset="-122"/>
                <a:cs typeface="Poppins Light" pitchFamily="34" charset="-120"/>
              </a:rPr>
              <a:t>Gradients of Scaled Input</a:t>
            </a:r>
            <a:endParaRPr lang="en-US" sz="4450" dirty="0"/>
          </a:p>
        </p:txBody>
      </p:sp>
      <p:sp>
        <p:nvSpPr>
          <p:cNvPr id="4" name="Text 1"/>
          <p:cNvSpPr/>
          <p:nvPr/>
        </p:nvSpPr>
        <p:spPr>
          <a:xfrm>
            <a:off x="793790" y="2807970"/>
            <a:ext cx="7556421"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We scaled the image by a factor of 0.05 (I′ = 0.05 × I) and observed the changes. The new visualization illustrates the resulting gradients.</a:t>
            </a:r>
            <a:endParaRPr lang="en-US" sz="1750" dirty="0"/>
          </a:p>
        </p:txBody>
      </p:sp>
      <p:sp>
        <p:nvSpPr>
          <p:cNvPr id="5" name="Text 2"/>
          <p:cNvSpPr/>
          <p:nvPr/>
        </p:nvSpPr>
        <p:spPr>
          <a:xfrm>
            <a:off x="793790" y="3613071"/>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Statistics for the raw gradients with the 0.05 scaled input are as follows:</a:t>
            </a:r>
            <a:endParaRPr lang="en-US" sz="1750" dirty="0"/>
          </a:p>
        </p:txBody>
      </p:sp>
      <p:sp>
        <p:nvSpPr>
          <p:cNvPr id="6" name="Text 3"/>
          <p:cNvSpPr/>
          <p:nvPr/>
        </p:nvSpPr>
        <p:spPr>
          <a:xfrm>
            <a:off x="793790" y="4055269"/>
            <a:ext cx="7556421" cy="362903"/>
          </a:xfrm>
          <a:prstGeom prst="rect">
            <a:avLst/>
          </a:prstGeom>
          <a:noFill/>
          <a:ln/>
        </p:spPr>
        <p:txBody>
          <a:bodyPr wrap="none" lIns="0" tIns="0" rIns="0" bIns="0" rtlCol="0" anchor="t"/>
          <a:lstStyle/>
          <a:p>
            <a:pPr marL="685800" lvl="1"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Maximum: 1.0487</a:t>
            </a:r>
            <a:endParaRPr lang="en-US" sz="1750" dirty="0"/>
          </a:p>
        </p:txBody>
      </p:sp>
      <p:sp>
        <p:nvSpPr>
          <p:cNvPr id="7" name="Text 4"/>
          <p:cNvSpPr/>
          <p:nvPr/>
        </p:nvSpPr>
        <p:spPr>
          <a:xfrm>
            <a:off x="793790" y="4497467"/>
            <a:ext cx="7556421" cy="362903"/>
          </a:xfrm>
          <a:prstGeom prst="rect">
            <a:avLst/>
          </a:prstGeom>
          <a:noFill/>
          <a:ln/>
        </p:spPr>
        <p:txBody>
          <a:bodyPr wrap="none" lIns="0" tIns="0" rIns="0" bIns="0" rtlCol="0" anchor="t"/>
          <a:lstStyle/>
          <a:p>
            <a:pPr marL="685800" lvl="1"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Average: 0.034984</a:t>
            </a:r>
            <a:endParaRPr lang="en-US" sz="1750" dirty="0"/>
          </a:p>
        </p:txBody>
      </p:sp>
      <p:sp>
        <p:nvSpPr>
          <p:cNvPr id="8" name="Text 5"/>
          <p:cNvSpPr/>
          <p:nvPr/>
        </p:nvSpPr>
        <p:spPr>
          <a:xfrm>
            <a:off x="793790" y="4939665"/>
            <a:ext cx="7556421"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The average gradient value more than doubled compared to the unscaled input. </a:t>
            </a:r>
            <a:endParaRPr lang="en-US" sz="1750" dirty="0"/>
          </a:p>
        </p:txBody>
      </p:sp>
      <p:sp>
        <p:nvSpPr>
          <p:cNvPr id="9" name="Text 6"/>
          <p:cNvSpPr/>
          <p:nvPr/>
        </p:nvSpPr>
        <p:spPr>
          <a:xfrm>
            <a:off x="793790" y="5744766"/>
            <a:ext cx="7556421"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This amplification of gradient magnitudes by input scaling can help the interpretability of gradient-based explanations.</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pic>
        <p:nvPicPr>
          <p:cNvPr id="3" name="Image 1" descr="preencoded.png"/>
          <p:cNvPicPr>
            <a:picLocks noChangeAspect="1"/>
          </p:cNvPicPr>
          <p:nvPr/>
        </p:nvPicPr>
        <p:blipFill>
          <a:blip r:embed="rId4"/>
          <a:stretch>
            <a:fillRect/>
          </a:stretch>
        </p:blipFill>
        <p:spPr>
          <a:xfrm>
            <a:off x="9669780" y="3063240"/>
            <a:ext cx="4434840" cy="2103120"/>
          </a:xfrm>
          <a:prstGeom prst="rect">
            <a:avLst/>
          </a:prstGeom>
        </p:spPr>
      </p:pic>
      <p:sp>
        <p:nvSpPr>
          <p:cNvPr id="4" name="Text 0"/>
          <p:cNvSpPr/>
          <p:nvPr/>
        </p:nvSpPr>
        <p:spPr>
          <a:xfrm>
            <a:off x="580430" y="715804"/>
            <a:ext cx="7629049" cy="518160"/>
          </a:xfrm>
          <a:prstGeom prst="rect">
            <a:avLst/>
          </a:prstGeom>
          <a:noFill/>
          <a:ln/>
        </p:spPr>
        <p:txBody>
          <a:bodyPr wrap="none" lIns="0" tIns="0" rIns="0" bIns="0" rtlCol="0" anchor="t"/>
          <a:lstStyle/>
          <a:p>
            <a:pPr marL="0" indent="0">
              <a:lnSpc>
                <a:spcPts val="4050"/>
              </a:lnSpc>
              <a:buNone/>
            </a:pPr>
            <a:r>
              <a:rPr lang="en-US" sz="3250" dirty="0">
                <a:solidFill>
                  <a:srgbClr val="F2F2F3"/>
                </a:solidFill>
                <a:latin typeface="Poppins Light" pitchFamily="34" charset="0"/>
                <a:ea typeface="Poppins Light" pitchFamily="34" charset="-122"/>
                <a:cs typeface="Poppins Light" pitchFamily="34" charset="-120"/>
              </a:rPr>
              <a:t>Introducing Integrated Gradients (IG)</a:t>
            </a:r>
            <a:endParaRPr lang="en-US" sz="3250" dirty="0"/>
          </a:p>
        </p:txBody>
      </p:sp>
      <p:sp>
        <p:nvSpPr>
          <p:cNvPr id="5" name="Text 1"/>
          <p:cNvSpPr/>
          <p:nvPr/>
        </p:nvSpPr>
        <p:spPr>
          <a:xfrm>
            <a:off x="580430" y="1482685"/>
            <a:ext cx="7983141" cy="265271"/>
          </a:xfrm>
          <a:prstGeom prst="rect">
            <a:avLst/>
          </a:prstGeom>
          <a:noFill/>
          <a:ln/>
        </p:spPr>
        <p:txBody>
          <a:bodyPr wrap="none" lIns="0" tIns="0" rIns="0" bIns="0" rtlCol="0" anchor="t"/>
          <a:lstStyle/>
          <a:p>
            <a:pPr marL="342900" indent="-342900" algn="l">
              <a:lnSpc>
                <a:spcPts val="2050"/>
              </a:lnSpc>
              <a:buSzPct val="100000"/>
              <a:buChar char="•"/>
            </a:pPr>
            <a:r>
              <a:rPr lang="en-US" sz="1300" dirty="0">
                <a:solidFill>
                  <a:srgbClr val="E5E0DF"/>
                </a:solidFill>
                <a:latin typeface="Roboto Light" pitchFamily="34" charset="0"/>
                <a:ea typeface="Roboto Light" pitchFamily="34" charset="-122"/>
                <a:cs typeface="Roboto Light" pitchFamily="34" charset="-120"/>
              </a:rPr>
              <a:t>Integrated Gradients (IG) explains deep learning model predictions.</a:t>
            </a:r>
            <a:endParaRPr lang="en-US" sz="1300" dirty="0"/>
          </a:p>
        </p:txBody>
      </p:sp>
      <p:sp>
        <p:nvSpPr>
          <p:cNvPr id="6" name="Text 2"/>
          <p:cNvSpPr/>
          <p:nvPr/>
        </p:nvSpPr>
        <p:spPr>
          <a:xfrm>
            <a:off x="580430" y="1805940"/>
            <a:ext cx="7983141" cy="265271"/>
          </a:xfrm>
          <a:prstGeom prst="rect">
            <a:avLst/>
          </a:prstGeom>
          <a:noFill/>
          <a:ln/>
        </p:spPr>
        <p:txBody>
          <a:bodyPr wrap="none" lIns="0" tIns="0" rIns="0" bIns="0" rtlCol="0" anchor="t"/>
          <a:lstStyle/>
          <a:p>
            <a:pPr marL="342900" indent="-342900" algn="l">
              <a:lnSpc>
                <a:spcPts val="2050"/>
              </a:lnSpc>
              <a:buSzPct val="100000"/>
              <a:buChar char="•"/>
            </a:pPr>
            <a:r>
              <a:rPr lang="en-US" sz="1300" dirty="0">
                <a:solidFill>
                  <a:srgbClr val="E5E0DF"/>
                </a:solidFill>
                <a:latin typeface="Roboto Light" pitchFamily="34" charset="0"/>
                <a:ea typeface="Roboto Light" pitchFamily="34" charset="-122"/>
                <a:cs typeface="Roboto Light" pitchFamily="34" charset="-120"/>
              </a:rPr>
              <a:t>Unlike traditional gradients, IG computes gradients along a path from baseline (x′) to actual input (x).</a:t>
            </a:r>
            <a:endParaRPr lang="en-US" sz="1300" dirty="0"/>
          </a:p>
        </p:txBody>
      </p:sp>
      <p:sp>
        <p:nvSpPr>
          <p:cNvPr id="7" name="Text 3"/>
          <p:cNvSpPr/>
          <p:nvPr/>
        </p:nvSpPr>
        <p:spPr>
          <a:xfrm>
            <a:off x="580430" y="2129195"/>
            <a:ext cx="7983141" cy="265271"/>
          </a:xfrm>
          <a:prstGeom prst="rect">
            <a:avLst/>
          </a:prstGeom>
          <a:noFill/>
          <a:ln/>
        </p:spPr>
        <p:txBody>
          <a:bodyPr wrap="none" lIns="0" tIns="0" rIns="0" bIns="0" rtlCol="0" anchor="t"/>
          <a:lstStyle/>
          <a:p>
            <a:pPr marL="342900" indent="-342900" algn="l">
              <a:lnSpc>
                <a:spcPts val="2050"/>
              </a:lnSpc>
              <a:buSzPct val="100000"/>
              <a:buChar char="•"/>
            </a:pPr>
            <a:r>
              <a:rPr lang="en-US" sz="1300" dirty="0">
                <a:solidFill>
                  <a:srgbClr val="E5E0DF"/>
                </a:solidFill>
                <a:latin typeface="Roboto Light" pitchFamily="34" charset="0"/>
                <a:ea typeface="Roboto Light" pitchFamily="34" charset="-122"/>
                <a:cs typeface="Roboto Light" pitchFamily="34" charset="-120"/>
              </a:rPr>
              <a:t>This path integral accumulates gradient contributions for better understanding.</a:t>
            </a:r>
            <a:endParaRPr lang="en-US" sz="1300" dirty="0"/>
          </a:p>
        </p:txBody>
      </p:sp>
      <p:sp>
        <p:nvSpPr>
          <p:cNvPr id="8" name="Text 4"/>
          <p:cNvSpPr/>
          <p:nvPr/>
        </p:nvSpPr>
        <p:spPr>
          <a:xfrm>
            <a:off x="580430" y="2581037"/>
            <a:ext cx="7983141" cy="265271"/>
          </a:xfrm>
          <a:prstGeom prst="rect">
            <a:avLst/>
          </a:prstGeom>
          <a:noFill/>
          <a:ln/>
        </p:spPr>
        <p:txBody>
          <a:bodyPr wrap="none" lIns="0" tIns="0" rIns="0" bIns="0" rtlCol="0" anchor="t"/>
          <a:lstStyle/>
          <a:p>
            <a:pPr marL="0" indent="0">
              <a:lnSpc>
                <a:spcPts val="2050"/>
              </a:lnSpc>
              <a:buNone/>
            </a:pPr>
            <a:r>
              <a:rPr lang="en-US" sz="1300" dirty="0">
                <a:solidFill>
                  <a:srgbClr val="E5E0DF"/>
                </a:solidFill>
                <a:latin typeface="Roboto Light" pitchFamily="34" charset="0"/>
                <a:ea typeface="Roboto Light" pitchFamily="34" charset="-122"/>
                <a:cs typeface="Roboto Light" pitchFamily="34" charset="-120"/>
              </a:rPr>
              <a:t>Mathematically, IG is defined as:</a:t>
            </a:r>
            <a:endParaRPr lang="en-US" sz="1300" dirty="0"/>
          </a:p>
        </p:txBody>
      </p:sp>
      <p:sp>
        <p:nvSpPr>
          <p:cNvPr id="9" name="Text 5"/>
          <p:cNvSpPr/>
          <p:nvPr/>
        </p:nvSpPr>
        <p:spPr>
          <a:xfrm>
            <a:off x="580430" y="3056096"/>
            <a:ext cx="7983141" cy="558879"/>
          </a:xfrm>
          <a:prstGeom prst="rect">
            <a:avLst/>
          </a:prstGeom>
          <a:noFill/>
          <a:ln/>
        </p:spPr>
        <p:txBody>
          <a:bodyPr wrap="square" lIns="0" tIns="0" rIns="0" bIns="0" rtlCol="0" anchor="t"/>
          <a:lstStyle/>
          <a:p>
            <a:pPr marL="0" indent="0">
              <a:lnSpc>
                <a:spcPts val="2350"/>
              </a:lnSpc>
              <a:buNone/>
            </a:pPr>
            <a:endParaRPr lang="en-US" sz="1450" dirty="0"/>
          </a:p>
        </p:txBody>
      </p:sp>
      <p:pic>
        <p:nvPicPr>
          <p:cNvPr id="10" name="Image 2" descr="preencoded.png"/>
          <p:cNvPicPr>
            <a:picLocks noChangeAspect="1"/>
          </p:cNvPicPr>
          <p:nvPr/>
        </p:nvPicPr>
        <p:blipFill>
          <a:blip r:embed="rId5"/>
          <a:stretch>
            <a:fillRect/>
          </a:stretch>
        </p:blipFill>
        <p:spPr>
          <a:xfrm>
            <a:off x="580430" y="3056096"/>
            <a:ext cx="7983141" cy="558879"/>
          </a:xfrm>
          <a:prstGeom prst="rect">
            <a:avLst/>
          </a:prstGeom>
        </p:spPr>
      </p:pic>
      <p:sp>
        <p:nvSpPr>
          <p:cNvPr id="11" name="Text 6"/>
          <p:cNvSpPr/>
          <p:nvPr/>
        </p:nvSpPr>
        <p:spPr>
          <a:xfrm>
            <a:off x="580430" y="3824764"/>
            <a:ext cx="7983141" cy="265271"/>
          </a:xfrm>
          <a:prstGeom prst="rect">
            <a:avLst/>
          </a:prstGeom>
          <a:noFill/>
          <a:ln/>
        </p:spPr>
        <p:txBody>
          <a:bodyPr wrap="none" lIns="0" tIns="0" rIns="0" bIns="0" rtlCol="0" anchor="t"/>
          <a:lstStyle/>
          <a:p>
            <a:pPr marL="0" indent="0">
              <a:lnSpc>
                <a:spcPts val="2050"/>
              </a:lnSpc>
              <a:buNone/>
            </a:pPr>
            <a:r>
              <a:rPr lang="en-US" sz="1300" dirty="0">
                <a:solidFill>
                  <a:srgbClr val="E5E0DF"/>
                </a:solidFill>
                <a:latin typeface="Roboto Light" pitchFamily="34" charset="0"/>
                <a:ea typeface="Roboto Light" pitchFamily="34" charset="-122"/>
                <a:cs typeface="Roboto Light" pitchFamily="34" charset="-120"/>
              </a:rPr>
              <a:t>where:</a:t>
            </a:r>
            <a:endParaRPr lang="en-US" sz="1300" dirty="0"/>
          </a:p>
        </p:txBody>
      </p:sp>
      <p:sp>
        <p:nvSpPr>
          <p:cNvPr id="12" name="Text 7"/>
          <p:cNvSpPr/>
          <p:nvPr/>
        </p:nvSpPr>
        <p:spPr>
          <a:xfrm>
            <a:off x="580430" y="4276606"/>
            <a:ext cx="7983141" cy="265271"/>
          </a:xfrm>
          <a:prstGeom prst="rect">
            <a:avLst/>
          </a:prstGeom>
          <a:noFill/>
          <a:ln/>
        </p:spPr>
        <p:txBody>
          <a:bodyPr wrap="none" lIns="0" tIns="0" rIns="0" bIns="0" rtlCol="0" anchor="t"/>
          <a:lstStyle/>
          <a:p>
            <a:pPr marL="685800" lvl="1" indent="-342900" algn="l">
              <a:lnSpc>
                <a:spcPts val="2050"/>
              </a:lnSpc>
              <a:buSzPct val="100000"/>
              <a:buChar char="•"/>
            </a:pPr>
            <a:r>
              <a:rPr lang="en-US" sz="1300" dirty="0">
                <a:solidFill>
                  <a:srgbClr val="E5E0DF"/>
                </a:solidFill>
                <a:latin typeface="Roboto Light" pitchFamily="34" charset="0"/>
                <a:ea typeface="Roboto Light" pitchFamily="34" charset="-122"/>
                <a:cs typeface="Roboto Light" pitchFamily="34" charset="-120"/>
              </a:rPr>
              <a:t>x′: Baseline input (e.g., a black image).</a:t>
            </a:r>
            <a:endParaRPr lang="en-US" sz="1300" dirty="0"/>
          </a:p>
        </p:txBody>
      </p:sp>
      <p:sp>
        <p:nvSpPr>
          <p:cNvPr id="13" name="Text 8"/>
          <p:cNvSpPr/>
          <p:nvPr/>
        </p:nvSpPr>
        <p:spPr>
          <a:xfrm>
            <a:off x="580430" y="4599861"/>
            <a:ext cx="7983141" cy="265271"/>
          </a:xfrm>
          <a:prstGeom prst="rect">
            <a:avLst/>
          </a:prstGeom>
          <a:noFill/>
          <a:ln/>
        </p:spPr>
        <p:txBody>
          <a:bodyPr wrap="none" lIns="0" tIns="0" rIns="0" bIns="0" rtlCol="0" anchor="t"/>
          <a:lstStyle/>
          <a:p>
            <a:pPr marL="685800" lvl="1" indent="-342900" algn="l">
              <a:lnSpc>
                <a:spcPts val="2050"/>
              </a:lnSpc>
              <a:buSzPct val="100000"/>
              <a:buChar char="•"/>
            </a:pPr>
            <a:r>
              <a:rPr lang="en-US" sz="1300" dirty="0">
                <a:solidFill>
                  <a:srgbClr val="E5E0DF"/>
                </a:solidFill>
                <a:latin typeface="Roboto Light" pitchFamily="34" charset="0"/>
                <a:ea typeface="Roboto Light" pitchFamily="34" charset="-122"/>
                <a:cs typeface="Roboto Light" pitchFamily="34" charset="-120"/>
              </a:rPr>
              <a:t>x: Actual input.</a:t>
            </a:r>
            <a:endParaRPr lang="en-US" sz="1300" dirty="0"/>
          </a:p>
        </p:txBody>
      </p:sp>
      <p:sp>
        <p:nvSpPr>
          <p:cNvPr id="14" name="Text 9"/>
          <p:cNvSpPr/>
          <p:nvPr/>
        </p:nvSpPr>
        <p:spPr>
          <a:xfrm>
            <a:off x="580430" y="4923115"/>
            <a:ext cx="7983141" cy="265271"/>
          </a:xfrm>
          <a:prstGeom prst="rect">
            <a:avLst/>
          </a:prstGeom>
          <a:noFill/>
          <a:ln/>
        </p:spPr>
        <p:txBody>
          <a:bodyPr wrap="none" lIns="0" tIns="0" rIns="0" bIns="0" rtlCol="0" anchor="t"/>
          <a:lstStyle/>
          <a:p>
            <a:pPr marL="685800" lvl="1" indent="-342900" algn="l">
              <a:lnSpc>
                <a:spcPts val="2050"/>
              </a:lnSpc>
              <a:buSzPct val="100000"/>
              <a:buChar char="•"/>
            </a:pPr>
            <a:r>
              <a:rPr lang="en-US" sz="1300" dirty="0">
                <a:solidFill>
                  <a:srgbClr val="E5E0DF"/>
                </a:solidFill>
                <a:latin typeface="Roboto Light" pitchFamily="34" charset="0"/>
                <a:ea typeface="Roboto Light" pitchFamily="34" charset="-122"/>
                <a:cs typeface="Roboto Light" pitchFamily="34" charset="-120"/>
              </a:rPr>
              <a:t>α: Scaling factor interpolating between x′ and x.</a:t>
            </a:r>
            <a:endParaRPr lang="en-US" sz="1300" dirty="0"/>
          </a:p>
        </p:txBody>
      </p:sp>
      <p:sp>
        <p:nvSpPr>
          <p:cNvPr id="15" name="Text 10"/>
          <p:cNvSpPr/>
          <p:nvPr/>
        </p:nvSpPr>
        <p:spPr>
          <a:xfrm>
            <a:off x="580430" y="5246370"/>
            <a:ext cx="7983141" cy="265271"/>
          </a:xfrm>
          <a:prstGeom prst="rect">
            <a:avLst/>
          </a:prstGeom>
          <a:noFill/>
          <a:ln/>
        </p:spPr>
        <p:txBody>
          <a:bodyPr wrap="none" lIns="0" tIns="0" rIns="0" bIns="0" rtlCol="0" anchor="t"/>
          <a:lstStyle/>
          <a:p>
            <a:pPr marL="685800" lvl="1" indent="-342900" algn="l">
              <a:lnSpc>
                <a:spcPts val="2050"/>
              </a:lnSpc>
              <a:buSzPct val="100000"/>
              <a:buChar char="•"/>
            </a:pPr>
            <a:r>
              <a:rPr lang="en-US" sz="1300" dirty="0">
                <a:solidFill>
                  <a:srgbClr val="E5E0DF"/>
                </a:solidFill>
                <a:latin typeface="Roboto Light" pitchFamily="34" charset="0"/>
                <a:ea typeface="Roboto Light" pitchFamily="34" charset="-122"/>
                <a:cs typeface="Roboto Light" pitchFamily="34" charset="-120"/>
              </a:rPr>
              <a:t>F: Model's output function.</a:t>
            </a:r>
            <a:endParaRPr lang="en-US" sz="1300" dirty="0"/>
          </a:p>
        </p:txBody>
      </p:sp>
      <p:sp>
        <p:nvSpPr>
          <p:cNvPr id="16" name="Text 11"/>
          <p:cNvSpPr/>
          <p:nvPr/>
        </p:nvSpPr>
        <p:spPr>
          <a:xfrm>
            <a:off x="580430" y="5698212"/>
            <a:ext cx="7983141" cy="265271"/>
          </a:xfrm>
          <a:prstGeom prst="rect">
            <a:avLst/>
          </a:prstGeom>
          <a:noFill/>
          <a:ln/>
        </p:spPr>
        <p:txBody>
          <a:bodyPr wrap="none" lIns="0" tIns="0" rIns="0" bIns="0" rtlCol="0" anchor="t"/>
          <a:lstStyle/>
          <a:p>
            <a:pPr marL="0" indent="0">
              <a:lnSpc>
                <a:spcPts val="2050"/>
              </a:lnSpc>
              <a:buNone/>
            </a:pPr>
            <a:r>
              <a:rPr lang="en-US" sz="1300" dirty="0">
                <a:solidFill>
                  <a:srgbClr val="E5E0DF"/>
                </a:solidFill>
                <a:latin typeface="Roboto Light" pitchFamily="34" charset="0"/>
                <a:ea typeface="Roboto Light" pitchFamily="34" charset="-122"/>
                <a:cs typeface="Roboto Light" pitchFamily="34" charset="-120"/>
              </a:rPr>
              <a:t>Key properties of IG (from literature):</a:t>
            </a:r>
            <a:endParaRPr lang="en-US" sz="1300" dirty="0"/>
          </a:p>
        </p:txBody>
      </p:sp>
      <p:sp>
        <p:nvSpPr>
          <p:cNvPr id="17" name="Text 12"/>
          <p:cNvSpPr/>
          <p:nvPr/>
        </p:nvSpPr>
        <p:spPr>
          <a:xfrm>
            <a:off x="580430" y="6150054"/>
            <a:ext cx="7983141" cy="265271"/>
          </a:xfrm>
          <a:prstGeom prst="rect">
            <a:avLst/>
          </a:prstGeom>
          <a:noFill/>
          <a:ln/>
        </p:spPr>
        <p:txBody>
          <a:bodyPr wrap="none" lIns="0" tIns="0" rIns="0" bIns="0" rtlCol="0" anchor="t"/>
          <a:lstStyle/>
          <a:p>
            <a:pPr marL="342900" indent="-342900" algn="l">
              <a:lnSpc>
                <a:spcPts val="2050"/>
              </a:lnSpc>
              <a:buSzPct val="100000"/>
              <a:buFont typeface="+mj-lt"/>
              <a:buAutoNum type="arabicPeriod"/>
            </a:pPr>
            <a:r>
              <a:rPr lang="en-US" sz="1300" b="1" dirty="0">
                <a:solidFill>
                  <a:srgbClr val="E5E0DF"/>
                </a:solidFill>
                <a:latin typeface="Roboto Light" pitchFamily="34" charset="0"/>
                <a:ea typeface="Roboto Light" pitchFamily="34" charset="-122"/>
                <a:cs typeface="Roboto Light" pitchFamily="34" charset="-120"/>
              </a:rPr>
              <a:t>Completeness:</a:t>
            </a:r>
            <a:r>
              <a:rPr lang="en-US" sz="1300" dirty="0">
                <a:solidFill>
                  <a:srgbClr val="E5E0DF"/>
                </a:solidFill>
                <a:latin typeface="Roboto Light" pitchFamily="34" charset="0"/>
                <a:ea typeface="Roboto Light" pitchFamily="34" charset="-122"/>
                <a:cs typeface="Roboto Light" pitchFamily="34" charset="-120"/>
              </a:rPr>
              <a:t> Sum of attributions equals difference between function values at x and x′.</a:t>
            </a:r>
            <a:endParaRPr lang="en-US" sz="1300" dirty="0"/>
          </a:p>
        </p:txBody>
      </p:sp>
      <p:sp>
        <p:nvSpPr>
          <p:cNvPr id="18" name="Text 13"/>
          <p:cNvSpPr/>
          <p:nvPr/>
        </p:nvSpPr>
        <p:spPr>
          <a:xfrm>
            <a:off x="580430" y="6473309"/>
            <a:ext cx="7983141" cy="265271"/>
          </a:xfrm>
          <a:prstGeom prst="rect">
            <a:avLst/>
          </a:prstGeom>
          <a:noFill/>
          <a:ln/>
        </p:spPr>
        <p:txBody>
          <a:bodyPr wrap="none" lIns="0" tIns="0" rIns="0" bIns="0" rtlCol="0" anchor="t"/>
          <a:lstStyle/>
          <a:p>
            <a:pPr marL="342900" indent="-342900" algn="l">
              <a:lnSpc>
                <a:spcPts val="2050"/>
              </a:lnSpc>
              <a:buSzPct val="100000"/>
              <a:buFont typeface="+mj-lt"/>
              <a:buAutoNum type="arabicPeriod" startAt="2"/>
            </a:pPr>
            <a:r>
              <a:rPr lang="en-US" sz="1300" b="1" dirty="0">
                <a:solidFill>
                  <a:srgbClr val="E5E0DF"/>
                </a:solidFill>
                <a:latin typeface="Roboto Light" pitchFamily="34" charset="0"/>
                <a:ea typeface="Roboto Light" pitchFamily="34" charset="-122"/>
                <a:cs typeface="Roboto Light" pitchFamily="34" charset="-120"/>
              </a:rPr>
              <a:t>Sensitivity:</a:t>
            </a:r>
            <a:r>
              <a:rPr lang="en-US" sz="1300" dirty="0">
                <a:solidFill>
                  <a:srgbClr val="E5E0DF"/>
                </a:solidFill>
                <a:latin typeface="Roboto Light" pitchFamily="34" charset="0"/>
                <a:ea typeface="Roboto Light" pitchFamily="34" charset="-122"/>
                <a:cs typeface="Roboto Light" pitchFamily="34" charset="-120"/>
              </a:rPr>
              <a:t> Features with no effect have zero attribution.</a:t>
            </a:r>
            <a:endParaRPr lang="en-US" sz="1300" dirty="0"/>
          </a:p>
        </p:txBody>
      </p:sp>
      <p:sp>
        <p:nvSpPr>
          <p:cNvPr id="19" name="Text 14"/>
          <p:cNvSpPr/>
          <p:nvPr/>
        </p:nvSpPr>
        <p:spPr>
          <a:xfrm>
            <a:off x="580430" y="6796564"/>
            <a:ext cx="7983141" cy="265271"/>
          </a:xfrm>
          <a:prstGeom prst="rect">
            <a:avLst/>
          </a:prstGeom>
          <a:noFill/>
          <a:ln/>
        </p:spPr>
        <p:txBody>
          <a:bodyPr wrap="none" lIns="0" tIns="0" rIns="0" bIns="0" rtlCol="0" anchor="t"/>
          <a:lstStyle/>
          <a:p>
            <a:pPr marL="342900" indent="-342900" algn="l">
              <a:lnSpc>
                <a:spcPts val="2050"/>
              </a:lnSpc>
              <a:buSzPct val="100000"/>
              <a:buFont typeface="+mj-lt"/>
              <a:buAutoNum type="arabicPeriod" startAt="3"/>
            </a:pPr>
            <a:r>
              <a:rPr lang="en-US" sz="1300" b="1" dirty="0">
                <a:solidFill>
                  <a:srgbClr val="E5E0DF"/>
                </a:solidFill>
                <a:latin typeface="Roboto Light" pitchFamily="34" charset="0"/>
                <a:ea typeface="Roboto Light" pitchFamily="34" charset="-122"/>
                <a:cs typeface="Roboto Light" pitchFamily="34" charset="-120"/>
              </a:rPr>
              <a:t>Implementation Invariance:</a:t>
            </a:r>
            <a:r>
              <a:rPr lang="en-US" sz="1300" dirty="0">
                <a:solidFill>
                  <a:srgbClr val="E5E0DF"/>
                </a:solidFill>
                <a:latin typeface="Roboto Light" pitchFamily="34" charset="0"/>
                <a:ea typeface="Roboto Light" pitchFamily="34" charset="-122"/>
                <a:cs typeface="Roboto Light" pitchFamily="34" charset="-120"/>
              </a:rPr>
              <a:t> IG results are invariant to mathematically equivalent representations.</a:t>
            </a:r>
            <a:endParaRPr lang="en-US" sz="1300" dirty="0"/>
          </a:p>
        </p:txBody>
      </p:sp>
      <p:sp>
        <p:nvSpPr>
          <p:cNvPr id="20" name="Text 15"/>
          <p:cNvSpPr/>
          <p:nvPr/>
        </p:nvSpPr>
        <p:spPr>
          <a:xfrm>
            <a:off x="580430" y="7248406"/>
            <a:ext cx="7983141" cy="265271"/>
          </a:xfrm>
          <a:prstGeom prst="rect">
            <a:avLst/>
          </a:prstGeom>
          <a:noFill/>
          <a:ln/>
        </p:spPr>
        <p:txBody>
          <a:bodyPr wrap="none" lIns="0" tIns="0" rIns="0" bIns="0" rtlCol="0" anchor="t"/>
          <a:lstStyle/>
          <a:p>
            <a:pPr marL="0" indent="0">
              <a:lnSpc>
                <a:spcPts val="2050"/>
              </a:lnSpc>
              <a:buNone/>
            </a:pPr>
            <a:r>
              <a:rPr lang="en-US" sz="1300" dirty="0">
                <a:solidFill>
                  <a:srgbClr val="E5E0DF"/>
                </a:solidFill>
                <a:latin typeface="Roboto Light" pitchFamily="34" charset="0"/>
                <a:ea typeface="Roboto Light" pitchFamily="34" charset="-122"/>
                <a:cs typeface="Roboto Light" pitchFamily="34" charset="-120"/>
              </a:rPr>
              <a:t>IG's path integral uniquely satisfies these axioms.</a:t>
            </a:r>
            <a:endParaRPr lang="en-US" sz="1300" dirty="0"/>
          </a:p>
        </p:txBody>
      </p:sp>
      <p:sp>
        <p:nvSpPr>
          <p:cNvPr id="22" name="TextBox 21">
            <a:extLst>
              <a:ext uri="{FF2B5EF4-FFF2-40B4-BE49-F238E27FC236}">
                <a16:creationId xmlns:a16="http://schemas.microsoft.com/office/drawing/2014/main" id="{1CB06ECF-64AD-C3C3-D0A5-FC99643A2932}"/>
              </a:ext>
            </a:extLst>
          </p:cNvPr>
          <p:cNvSpPr txBox="1"/>
          <p:nvPr/>
        </p:nvSpPr>
        <p:spPr>
          <a:xfrm>
            <a:off x="4394954" y="7193969"/>
            <a:ext cx="4551879" cy="738664"/>
          </a:xfrm>
          <a:prstGeom prst="rect">
            <a:avLst/>
          </a:prstGeom>
          <a:noFill/>
        </p:spPr>
        <p:txBody>
          <a:bodyPr wrap="square">
            <a:spAutoFit/>
          </a:bodyPr>
          <a:lstStyle/>
          <a:p>
            <a:r>
              <a:rPr lang="en-US" sz="1400" b="0" i="0" u="none" strike="noStrike" dirty="0">
                <a:solidFill>
                  <a:schemeClr val="bg1"/>
                </a:solidFill>
                <a:effectLst/>
                <a:latin typeface="Arial" panose="020B0604020202020204" pitchFamily="34" charset="0"/>
              </a:rPr>
              <a:t>Sundararajan M, </a:t>
            </a:r>
            <a:r>
              <a:rPr lang="en-US" sz="1400" b="0" i="0" u="none" strike="noStrike" dirty="0" err="1">
                <a:solidFill>
                  <a:schemeClr val="bg1"/>
                </a:solidFill>
                <a:effectLst/>
                <a:latin typeface="Arial" panose="020B0604020202020204" pitchFamily="34" charset="0"/>
              </a:rPr>
              <a:t>Taly</a:t>
            </a:r>
            <a:r>
              <a:rPr lang="en-US" sz="1400" b="0" i="0" u="none" strike="noStrike" dirty="0">
                <a:solidFill>
                  <a:schemeClr val="bg1"/>
                </a:solidFill>
                <a:effectLst/>
                <a:latin typeface="Arial" panose="020B0604020202020204" pitchFamily="34" charset="0"/>
              </a:rPr>
              <a:t> A, Yan Q. Axiomatic attribution for deep networks. </a:t>
            </a:r>
            <a:r>
              <a:rPr lang="en-US" sz="1400" b="0" i="0" u="none" strike="noStrike" dirty="0" err="1">
                <a:solidFill>
                  <a:schemeClr val="bg1"/>
                </a:solidFill>
                <a:effectLst/>
                <a:latin typeface="Arial" panose="020B0604020202020204" pitchFamily="34" charset="0"/>
              </a:rPr>
              <a:t>InInternational</a:t>
            </a:r>
            <a:r>
              <a:rPr lang="en-US" sz="1400" b="0" i="0" u="none" strike="noStrike" dirty="0">
                <a:solidFill>
                  <a:schemeClr val="bg1"/>
                </a:solidFill>
                <a:effectLst/>
                <a:latin typeface="Arial" panose="020B0604020202020204" pitchFamily="34" charset="0"/>
              </a:rPr>
              <a:t> conference on machine learning 2017 Jul 17 (pp. 3319-3328). PMLR.</a:t>
            </a:r>
            <a:endParaRPr lang="en-US" sz="1400" dirty="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698421" y="548759"/>
            <a:ext cx="9608463" cy="623530"/>
          </a:xfrm>
          <a:prstGeom prst="rect">
            <a:avLst/>
          </a:prstGeom>
          <a:noFill/>
          <a:ln/>
        </p:spPr>
        <p:txBody>
          <a:bodyPr wrap="none" lIns="0" tIns="0" rIns="0" bIns="0" rtlCol="0" anchor="t"/>
          <a:lstStyle/>
          <a:p>
            <a:pPr marL="0" indent="0">
              <a:lnSpc>
                <a:spcPts val="4900"/>
              </a:lnSpc>
              <a:buNone/>
            </a:pPr>
            <a:r>
              <a:rPr lang="en-US" sz="3900" dirty="0">
                <a:solidFill>
                  <a:srgbClr val="F2F2F3"/>
                </a:solidFill>
                <a:latin typeface="Poppins Light" pitchFamily="34" charset="0"/>
                <a:ea typeface="Poppins Light" pitchFamily="34" charset="-122"/>
                <a:cs typeface="Poppins Light" pitchFamily="34" charset="-120"/>
              </a:rPr>
              <a:t>Limitations of Integrated Gradients (IG)</a:t>
            </a:r>
            <a:endParaRPr lang="en-US" sz="3900" dirty="0"/>
          </a:p>
        </p:txBody>
      </p:sp>
      <p:sp>
        <p:nvSpPr>
          <p:cNvPr id="3" name="Text 1"/>
          <p:cNvSpPr/>
          <p:nvPr/>
        </p:nvSpPr>
        <p:spPr>
          <a:xfrm>
            <a:off x="698421" y="1571387"/>
            <a:ext cx="13233559" cy="638413"/>
          </a:xfrm>
          <a:prstGeom prst="rect">
            <a:avLst/>
          </a:prstGeom>
          <a:noFill/>
          <a:ln/>
        </p:spPr>
        <p:txBody>
          <a:bodyPr wrap="square" lIns="0" tIns="0" rIns="0" bIns="0" rtlCol="0" anchor="t"/>
          <a:lstStyle/>
          <a:p>
            <a:pPr marL="0" indent="0">
              <a:lnSpc>
                <a:spcPts val="2500"/>
              </a:lnSpc>
              <a:buNone/>
            </a:pPr>
            <a:r>
              <a:rPr lang="en-US" sz="1550" b="1" dirty="0">
                <a:solidFill>
                  <a:srgbClr val="E5E0DF"/>
                </a:solidFill>
                <a:latin typeface="Roboto Light" pitchFamily="34" charset="0"/>
                <a:ea typeface="Roboto Light" pitchFamily="34" charset="-122"/>
                <a:cs typeface="Roboto Light" pitchFamily="34" charset="-120"/>
              </a:rPr>
              <a:t>Uniform Sampling and Vanishing Gradients:</a:t>
            </a:r>
            <a:r>
              <a:rPr lang="en-US" sz="1550" dirty="0">
                <a:solidFill>
                  <a:srgbClr val="E5E0DF"/>
                </a:solidFill>
                <a:latin typeface="Roboto Light" pitchFamily="34" charset="0"/>
                <a:ea typeface="Roboto Light" pitchFamily="34" charset="-122"/>
                <a:cs typeface="Roboto Light" pitchFamily="34" charset="-120"/>
              </a:rPr>
              <a:t> Integrated Gradients (IG) uniformly samples points along the path from baseline to input. However, gradients often diminish near the input, especially in deep learning models. This can lead to inaccurate attributions.</a:t>
            </a:r>
            <a:endParaRPr lang="en-US" sz="1550" dirty="0"/>
          </a:p>
        </p:txBody>
      </p:sp>
      <p:sp>
        <p:nvSpPr>
          <p:cNvPr id="4" name="Text 2"/>
          <p:cNvSpPr/>
          <p:nvPr/>
        </p:nvSpPr>
        <p:spPr>
          <a:xfrm>
            <a:off x="698421" y="2289691"/>
            <a:ext cx="13233559" cy="319207"/>
          </a:xfrm>
          <a:prstGeom prst="rect">
            <a:avLst/>
          </a:prstGeom>
          <a:noFill/>
          <a:ln/>
        </p:spPr>
        <p:txBody>
          <a:bodyPr wrap="none" lIns="0" tIns="0" rIns="0" bIns="0" rtlCol="0" anchor="t"/>
          <a:lstStyle/>
          <a:p>
            <a:pPr marL="0" indent="0">
              <a:lnSpc>
                <a:spcPts val="2500"/>
              </a:lnSpc>
              <a:buNone/>
            </a:pPr>
            <a:r>
              <a:rPr lang="en-US" sz="1550" b="1" dirty="0">
                <a:solidFill>
                  <a:srgbClr val="E5E0DF"/>
                </a:solidFill>
                <a:latin typeface="Roboto Light" pitchFamily="34" charset="0"/>
                <a:ea typeface="Roboto Light" pitchFamily="34" charset="-122"/>
                <a:cs typeface="Roboto Light" pitchFamily="34" charset="-120"/>
              </a:rPr>
              <a:t>Key Takeaway:</a:t>
            </a:r>
            <a:r>
              <a:rPr lang="en-US" sz="1550" dirty="0">
                <a:solidFill>
                  <a:srgbClr val="E5E0DF"/>
                </a:solidFill>
                <a:latin typeface="Roboto Light" pitchFamily="34" charset="0"/>
                <a:ea typeface="Roboto Light" pitchFamily="34" charset="-122"/>
                <a:cs typeface="Roboto Light" pitchFamily="34" charset="-120"/>
              </a:rPr>
              <a:t> IG's uniform sampling doesn't account for varying gradient sensitivity, potentially reducing interpretability.  </a:t>
            </a:r>
            <a:endParaRPr lang="en-US" sz="1550" dirty="0"/>
          </a:p>
        </p:txBody>
      </p:sp>
      <p:pic>
        <p:nvPicPr>
          <p:cNvPr id="5" name="Image 0" descr="preencoded.png"/>
          <p:cNvPicPr>
            <a:picLocks noChangeAspect="1"/>
          </p:cNvPicPr>
          <p:nvPr/>
        </p:nvPicPr>
        <p:blipFill>
          <a:blip r:embed="rId3"/>
          <a:stretch>
            <a:fillRect/>
          </a:stretch>
        </p:blipFill>
        <p:spPr>
          <a:xfrm>
            <a:off x="1665515" y="2793378"/>
            <a:ext cx="10548256" cy="523358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562808" y="443032"/>
            <a:ext cx="7526298" cy="502563"/>
          </a:xfrm>
          <a:prstGeom prst="rect">
            <a:avLst/>
          </a:prstGeom>
          <a:noFill/>
          <a:ln/>
        </p:spPr>
        <p:txBody>
          <a:bodyPr wrap="none" lIns="0" tIns="0" rIns="0" bIns="0" rtlCol="0" anchor="t"/>
          <a:lstStyle/>
          <a:p>
            <a:pPr marL="0" indent="0">
              <a:lnSpc>
                <a:spcPts val="3950"/>
              </a:lnSpc>
              <a:buNone/>
            </a:pPr>
            <a:r>
              <a:rPr lang="en-US" sz="3150" dirty="0">
                <a:solidFill>
                  <a:srgbClr val="F2F2F3"/>
                </a:solidFill>
                <a:latin typeface="Poppins Light" pitchFamily="34" charset="0"/>
                <a:ea typeface="Poppins Light" pitchFamily="34" charset="-122"/>
                <a:cs typeface="Poppins Light" pitchFamily="34" charset="-120"/>
              </a:rPr>
              <a:t>Integrated Directional Gradients (IDG)</a:t>
            </a:r>
            <a:endParaRPr lang="en-US" sz="3150" dirty="0"/>
          </a:p>
        </p:txBody>
      </p:sp>
      <p:sp>
        <p:nvSpPr>
          <p:cNvPr id="3" name="Text 1"/>
          <p:cNvSpPr/>
          <p:nvPr/>
        </p:nvSpPr>
        <p:spPr>
          <a:xfrm>
            <a:off x="562808" y="1267182"/>
            <a:ext cx="13504783" cy="257294"/>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E5E0DF"/>
                </a:solidFill>
                <a:latin typeface="Roboto Light" pitchFamily="34" charset="0"/>
                <a:ea typeface="Roboto Light" pitchFamily="34" charset="-122"/>
                <a:cs typeface="Roboto Light" pitchFamily="34" charset="-120"/>
              </a:rPr>
              <a:t>Our AAAI 2024 paper introduced IDG. IDG uses a biased sampling approach.</a:t>
            </a:r>
            <a:endParaRPr lang="en-US" sz="1250" dirty="0"/>
          </a:p>
        </p:txBody>
      </p:sp>
      <p:sp>
        <p:nvSpPr>
          <p:cNvPr id="4" name="Text 2"/>
          <p:cNvSpPr/>
          <p:nvPr/>
        </p:nvSpPr>
        <p:spPr>
          <a:xfrm>
            <a:off x="562808" y="1727954"/>
            <a:ext cx="13504783" cy="1748314"/>
          </a:xfrm>
          <a:prstGeom prst="rect">
            <a:avLst/>
          </a:prstGeom>
          <a:noFill/>
          <a:ln/>
        </p:spPr>
        <p:txBody>
          <a:bodyPr wrap="square" lIns="0" tIns="0" rIns="0" bIns="0" rtlCol="0" anchor="t"/>
          <a:lstStyle/>
          <a:p>
            <a:pPr marL="0" indent="0">
              <a:lnSpc>
                <a:spcPts val="2250"/>
              </a:lnSpc>
              <a:buNone/>
            </a:pPr>
            <a:endParaRPr lang="en-US" sz="1400" dirty="0"/>
          </a:p>
        </p:txBody>
      </p:sp>
      <p:pic>
        <p:nvPicPr>
          <p:cNvPr id="5" name="Image 0" descr="preencoded.png"/>
          <p:cNvPicPr>
            <a:picLocks noChangeAspect="1"/>
          </p:cNvPicPr>
          <p:nvPr/>
        </p:nvPicPr>
        <p:blipFill>
          <a:blip r:embed="rId3"/>
          <a:stretch>
            <a:fillRect/>
          </a:stretch>
        </p:blipFill>
        <p:spPr>
          <a:xfrm>
            <a:off x="562808" y="1727954"/>
            <a:ext cx="13504783" cy="1748314"/>
          </a:xfrm>
          <a:prstGeom prst="rect">
            <a:avLst/>
          </a:prstGeom>
        </p:spPr>
      </p:pic>
      <p:sp>
        <p:nvSpPr>
          <p:cNvPr id="6" name="Text 3"/>
          <p:cNvSpPr/>
          <p:nvPr/>
        </p:nvSpPr>
        <p:spPr>
          <a:xfrm>
            <a:off x="562808" y="3549116"/>
            <a:ext cx="13504783" cy="257294"/>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E5E0DF"/>
                </a:solidFill>
                <a:latin typeface="Roboto Light" pitchFamily="34" charset="0"/>
                <a:ea typeface="Roboto Light" pitchFamily="34" charset="-122"/>
                <a:cs typeface="Roboto Light" pitchFamily="34" charset="-120"/>
              </a:rPr>
              <a:t>This is achieved by incorporating the derivative of the output function (∂F/∂α) into the path integral:</a:t>
            </a:r>
            <a:endParaRPr lang="en-US" sz="1250" dirty="0"/>
          </a:p>
        </p:txBody>
      </p:sp>
      <p:pic>
        <p:nvPicPr>
          <p:cNvPr id="7" name="Image 1" descr="preencoded.png"/>
          <p:cNvPicPr>
            <a:picLocks noChangeAspect="1"/>
          </p:cNvPicPr>
          <p:nvPr/>
        </p:nvPicPr>
        <p:blipFill>
          <a:blip r:embed="rId4"/>
          <a:stretch>
            <a:fillRect/>
          </a:stretch>
        </p:blipFill>
        <p:spPr>
          <a:xfrm>
            <a:off x="990609" y="3879258"/>
            <a:ext cx="7448615" cy="4255164"/>
          </a:xfrm>
          <a:prstGeom prst="rect">
            <a:avLst/>
          </a:prstGeom>
        </p:spPr>
      </p:pic>
      <p:sp>
        <p:nvSpPr>
          <p:cNvPr id="8" name="Text 4"/>
          <p:cNvSpPr/>
          <p:nvPr/>
        </p:nvSpPr>
        <p:spPr>
          <a:xfrm>
            <a:off x="562808" y="7529274"/>
            <a:ext cx="13504783" cy="257294"/>
          </a:xfrm>
          <a:prstGeom prst="rect">
            <a:avLst/>
          </a:prstGeom>
          <a:noFill/>
          <a:ln/>
        </p:spPr>
        <p:txBody>
          <a:bodyPr wrap="none" lIns="0" tIns="0" rIns="0" bIns="0" rtlCol="0" anchor="t"/>
          <a:lstStyle/>
          <a:p>
            <a:pPr marL="0" indent="0">
              <a:lnSpc>
                <a:spcPts val="2000"/>
              </a:lnSpc>
              <a:buNone/>
            </a:pPr>
            <a:endParaRPr lang="en-US" sz="1250" dirty="0"/>
          </a:p>
        </p:txBody>
      </p:sp>
      <p:graphicFrame>
        <p:nvGraphicFramePr>
          <p:cNvPr id="10" name="Table 9">
            <a:extLst>
              <a:ext uri="{FF2B5EF4-FFF2-40B4-BE49-F238E27FC236}">
                <a16:creationId xmlns:a16="http://schemas.microsoft.com/office/drawing/2014/main" id="{E6063542-57FF-54B2-81D1-631D472A8268}"/>
              </a:ext>
            </a:extLst>
          </p:cNvPr>
          <p:cNvGraphicFramePr>
            <a:graphicFrameLocks noGrp="1"/>
          </p:cNvGraphicFramePr>
          <p:nvPr>
            <p:extLst>
              <p:ext uri="{D42A27DB-BD31-4B8C-83A1-F6EECF244321}">
                <p14:modId xmlns:p14="http://schemas.microsoft.com/office/powerpoint/2010/main" val="3200230653"/>
              </p:ext>
            </p:extLst>
          </p:nvPr>
        </p:nvGraphicFramePr>
        <p:xfrm>
          <a:off x="8760941" y="5713928"/>
          <a:ext cx="5721178" cy="1798320"/>
        </p:xfrm>
        <a:graphic>
          <a:graphicData uri="http://schemas.openxmlformats.org/drawingml/2006/table">
            <a:tbl>
              <a:tblPr/>
              <a:tblGrid>
                <a:gridCol w="5721178">
                  <a:extLst>
                    <a:ext uri="{9D8B030D-6E8A-4147-A177-3AD203B41FA5}">
                      <a16:colId xmlns:a16="http://schemas.microsoft.com/office/drawing/2014/main" val="1953402921"/>
                    </a:ext>
                  </a:extLst>
                </a:gridCol>
              </a:tblGrid>
              <a:tr h="0">
                <a:tc>
                  <a:txBody>
                    <a:bodyPr/>
                    <a:lstStyle/>
                    <a:p>
                      <a:pPr fontAlgn="t"/>
                      <a:r>
                        <a:rPr lang="en-US" dirty="0">
                          <a:solidFill>
                            <a:schemeClr val="bg1"/>
                          </a:solidFill>
                          <a:effectLst/>
                          <a:latin typeface="Arial" panose="020B0604020202020204" pitchFamily="34" charset="0"/>
                        </a:rPr>
                        <a:t>Walker C, Jha S, Chen K, </a:t>
                      </a:r>
                      <a:r>
                        <a:rPr lang="en-US" dirty="0" err="1">
                          <a:solidFill>
                            <a:schemeClr val="bg1"/>
                          </a:solidFill>
                          <a:effectLst/>
                          <a:latin typeface="Arial" panose="020B0604020202020204" pitchFamily="34" charset="0"/>
                        </a:rPr>
                        <a:t>Ewetz</a:t>
                      </a:r>
                      <a:r>
                        <a:rPr lang="en-US" dirty="0">
                          <a:solidFill>
                            <a:schemeClr val="bg1"/>
                          </a:solidFill>
                          <a:effectLst/>
                          <a:latin typeface="Arial" panose="020B0604020202020204" pitchFamily="34" charset="0"/>
                        </a:rPr>
                        <a:t> R. </a:t>
                      </a:r>
                    </a:p>
                    <a:p>
                      <a:pPr fontAlgn="t"/>
                      <a:r>
                        <a:rPr lang="en-US" dirty="0">
                          <a:solidFill>
                            <a:schemeClr val="bg1"/>
                          </a:solidFill>
                          <a:effectLst/>
                          <a:latin typeface="Arial" panose="020B0604020202020204" pitchFamily="34" charset="0"/>
                        </a:rPr>
                        <a:t>Integrated decision gradients: Compute your attributions where the model makes its decision. In Proceedings of the AAAI Conference on Artificial Intelligence 2024 Mar 24 (Vol. 38, No. 6, pp. 5289-5297).</a:t>
                      </a:r>
                    </a:p>
                  </a:txBody>
                  <a:tcPr marT="76200" marB="76200">
                    <a:lnL>
                      <a:noFill/>
                    </a:lnL>
                    <a:lnR>
                      <a:noFill/>
                    </a:lnR>
                    <a:lnT>
                      <a:noFill/>
                    </a:lnT>
                    <a:lnB>
                      <a:noFill/>
                    </a:lnB>
                    <a:noFill/>
                  </a:tcPr>
                </a:tc>
                <a:extLst>
                  <a:ext uri="{0D108BD9-81ED-4DB2-BD59-A6C34878D82A}">
                    <a16:rowId xmlns:a16="http://schemas.microsoft.com/office/drawing/2014/main" val="3755460872"/>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25329" y="569833"/>
            <a:ext cx="8638342" cy="647700"/>
          </a:xfrm>
          <a:prstGeom prst="rect">
            <a:avLst/>
          </a:prstGeom>
          <a:noFill/>
          <a:ln/>
        </p:spPr>
        <p:txBody>
          <a:bodyPr wrap="none" lIns="0" tIns="0" rIns="0" bIns="0" rtlCol="0" anchor="t"/>
          <a:lstStyle/>
          <a:p>
            <a:pPr marL="0" indent="0">
              <a:lnSpc>
                <a:spcPts val="5050"/>
              </a:lnSpc>
              <a:buNone/>
            </a:pPr>
            <a:r>
              <a:rPr lang="en-US" sz="4050" dirty="0">
                <a:solidFill>
                  <a:srgbClr val="F2F2F3"/>
                </a:solidFill>
                <a:latin typeface="Poppins Light" pitchFamily="34" charset="0"/>
                <a:ea typeface="Poppins Light" pitchFamily="34" charset="-122"/>
                <a:cs typeface="Poppins Light" pitchFamily="34" charset="-120"/>
              </a:rPr>
              <a:t>IDG: Visual &amp; Comparative Results</a:t>
            </a:r>
            <a:endParaRPr lang="en-US" sz="4050" dirty="0"/>
          </a:p>
        </p:txBody>
      </p:sp>
      <p:sp>
        <p:nvSpPr>
          <p:cNvPr id="3" name="Text 1"/>
          <p:cNvSpPr/>
          <p:nvPr/>
        </p:nvSpPr>
        <p:spPr>
          <a:xfrm>
            <a:off x="725329" y="1631990"/>
            <a:ext cx="13179743" cy="663178"/>
          </a:xfrm>
          <a:prstGeom prst="rect">
            <a:avLst/>
          </a:prstGeom>
          <a:noFill/>
          <a:ln/>
        </p:spPr>
        <p:txBody>
          <a:bodyPr wrap="square" lIns="0" tIns="0" rIns="0" bIns="0" rtlCol="0" anchor="t"/>
          <a:lstStyle/>
          <a:p>
            <a:pPr marL="0" indent="0">
              <a:lnSpc>
                <a:spcPts val="2600"/>
              </a:lnSpc>
              <a:buNone/>
            </a:pPr>
            <a:r>
              <a:rPr lang="en-US" sz="1600" dirty="0">
                <a:solidFill>
                  <a:srgbClr val="E5E0DF"/>
                </a:solidFill>
                <a:latin typeface="Roboto Light" pitchFamily="34" charset="0"/>
                <a:ea typeface="Roboto Light" pitchFamily="34" charset="-122"/>
                <a:cs typeface="Roboto Light" pitchFamily="34" charset="-120"/>
              </a:rPr>
              <a:t>Visualizations from our AAAI 2024 paper directly compare IG and IDG across various test models. These figures highlight IDG's ability to capture key regions of interest with sharper, more focused attributions.</a:t>
            </a:r>
            <a:endParaRPr lang="en-US" sz="1600" dirty="0"/>
          </a:p>
        </p:txBody>
      </p:sp>
      <p:pic>
        <p:nvPicPr>
          <p:cNvPr id="4" name="Image 0" descr="preencoded.png"/>
          <p:cNvPicPr>
            <a:picLocks noChangeAspect="1"/>
          </p:cNvPicPr>
          <p:nvPr/>
        </p:nvPicPr>
        <p:blipFill>
          <a:blip r:embed="rId3"/>
          <a:stretch>
            <a:fillRect/>
          </a:stretch>
        </p:blipFill>
        <p:spPr>
          <a:xfrm>
            <a:off x="3811310" y="2528292"/>
            <a:ext cx="7007662" cy="513290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912257"/>
            <a:ext cx="10574655" cy="708779"/>
          </a:xfrm>
          <a:prstGeom prst="rect">
            <a:avLst/>
          </a:prstGeom>
          <a:noFill/>
          <a:ln/>
        </p:spPr>
        <p:txBody>
          <a:bodyPr wrap="none" lIns="0" tIns="0" rIns="0" bIns="0" rtlCol="0" anchor="t"/>
          <a:lstStyle/>
          <a:p>
            <a:pPr marL="0" indent="0">
              <a:lnSpc>
                <a:spcPts val="5550"/>
              </a:lnSpc>
              <a:buNone/>
            </a:pPr>
            <a:r>
              <a:rPr lang="en-US" sz="4450" dirty="0">
                <a:solidFill>
                  <a:srgbClr val="F2F2F3"/>
                </a:solidFill>
                <a:latin typeface="Poppins Light" pitchFamily="34" charset="0"/>
                <a:ea typeface="Poppins Light" pitchFamily="34" charset="-122"/>
                <a:cs typeface="Poppins Light" pitchFamily="34" charset="-120"/>
              </a:rPr>
              <a:t>Applying XAI to Protein Folding Models</a:t>
            </a:r>
            <a:endParaRPr lang="en-US" sz="4450" dirty="0"/>
          </a:p>
        </p:txBody>
      </p:sp>
      <p:sp>
        <p:nvSpPr>
          <p:cNvPr id="3" name="Text 1"/>
          <p:cNvSpPr/>
          <p:nvPr/>
        </p:nvSpPr>
        <p:spPr>
          <a:xfrm>
            <a:off x="793790" y="2074664"/>
            <a:ext cx="13042821" cy="362903"/>
          </a:xfrm>
          <a:prstGeom prst="rect">
            <a:avLst/>
          </a:prstGeom>
          <a:noFill/>
          <a:ln/>
        </p:spPr>
        <p:txBody>
          <a:bodyPr wrap="none" lIns="0" tIns="0" rIns="0" bIns="0" rtlCol="0" anchor="t"/>
          <a:lstStyle/>
          <a:p>
            <a:pPr marL="0" indent="0">
              <a:lnSpc>
                <a:spcPts val="2850"/>
              </a:lnSpc>
              <a:buNone/>
            </a:pPr>
            <a:r>
              <a:rPr lang="en-US" sz="1750" b="1" dirty="0">
                <a:solidFill>
                  <a:srgbClr val="E5E0DF"/>
                </a:solidFill>
                <a:latin typeface="Roboto Light" pitchFamily="34" charset="0"/>
                <a:ea typeface="Roboto Light" pitchFamily="34" charset="-122"/>
                <a:cs typeface="Roboto Light" pitchFamily="34" charset="-120"/>
              </a:rPr>
              <a:t>AlphaFold2</a:t>
            </a:r>
            <a:r>
              <a:rPr lang="en-US" sz="1750" dirty="0">
                <a:solidFill>
                  <a:srgbClr val="E5E0DF"/>
                </a:solidFill>
                <a:latin typeface="Roboto Light" pitchFamily="34" charset="0"/>
                <a:ea typeface="Roboto Light" pitchFamily="34" charset="-122"/>
                <a:cs typeface="Roboto Light" pitchFamily="34" charset="-120"/>
              </a:rPr>
              <a:t> achieves strong performance through specialized attention mechanisms and a two-module design.</a:t>
            </a:r>
            <a:endParaRPr lang="en-US" sz="1750" dirty="0"/>
          </a:p>
        </p:txBody>
      </p:sp>
      <p:pic>
        <p:nvPicPr>
          <p:cNvPr id="4" name="Image 0" descr="preencoded.png"/>
          <p:cNvPicPr>
            <a:picLocks noChangeAspect="1"/>
          </p:cNvPicPr>
          <p:nvPr/>
        </p:nvPicPr>
        <p:blipFill>
          <a:blip r:embed="rId3"/>
          <a:stretch>
            <a:fillRect/>
          </a:stretch>
        </p:blipFill>
        <p:spPr>
          <a:xfrm>
            <a:off x="793790" y="2692718"/>
            <a:ext cx="13042821" cy="2917865"/>
          </a:xfrm>
          <a:prstGeom prst="rect">
            <a:avLst/>
          </a:prstGeom>
        </p:spPr>
      </p:pic>
      <p:sp>
        <p:nvSpPr>
          <p:cNvPr id="5" name="Text 2"/>
          <p:cNvSpPr/>
          <p:nvPr/>
        </p:nvSpPr>
        <p:spPr>
          <a:xfrm>
            <a:off x="793790" y="5865733"/>
            <a:ext cx="13042821" cy="1451610"/>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AlphaFold2's two main modules are the Evoformer and the Structure Module. </a:t>
            </a:r>
          </a:p>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The Evoformer embeds evolutionary and structural context by processing multiple sequence alignments (MSAs) and pair representations. </a:t>
            </a:r>
          </a:p>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The Structure Module then refines these representations to produce 3D coordinates. </a:t>
            </a:r>
          </a:p>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Since prior work indicates the Evoformer drives structural learning, we focus on explaining its internal embeddings.</a:t>
            </a:r>
            <a:endParaRPr lang="en-US" sz="17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1044416"/>
            <a:ext cx="13042821" cy="1417558"/>
          </a:xfrm>
          <a:prstGeom prst="rect">
            <a:avLst/>
          </a:prstGeom>
          <a:noFill/>
          <a:ln/>
        </p:spPr>
        <p:txBody>
          <a:bodyPr wrap="square" lIns="0" tIns="0" rIns="0" bIns="0" rtlCol="0" anchor="t"/>
          <a:lstStyle/>
          <a:p>
            <a:pPr marL="0" indent="0">
              <a:lnSpc>
                <a:spcPts val="5550"/>
              </a:lnSpc>
              <a:buNone/>
            </a:pPr>
            <a:r>
              <a:rPr lang="en-US" sz="4450" dirty="0">
                <a:solidFill>
                  <a:srgbClr val="F2F2F3"/>
                </a:solidFill>
                <a:latin typeface="Poppins Light" pitchFamily="34" charset="0"/>
                <a:ea typeface="Poppins Light" pitchFamily="34" charset="-122"/>
                <a:cs typeface="Poppins Light" pitchFamily="34" charset="-120"/>
              </a:rPr>
              <a:t>XAI Methods: IG, IDG, and Pair-wise Attention (PA)</a:t>
            </a:r>
            <a:endParaRPr lang="en-US" sz="4450" dirty="0"/>
          </a:p>
        </p:txBody>
      </p:sp>
      <p:sp>
        <p:nvSpPr>
          <p:cNvPr id="3" name="Text 1"/>
          <p:cNvSpPr/>
          <p:nvPr/>
        </p:nvSpPr>
        <p:spPr>
          <a:xfrm>
            <a:off x="793790" y="2915603"/>
            <a:ext cx="13042821" cy="362903"/>
          </a:xfrm>
          <a:prstGeom prst="rect">
            <a:avLst/>
          </a:prstGeom>
          <a:noFill/>
          <a:ln/>
        </p:spPr>
        <p:txBody>
          <a:bodyPr wrap="none" lIns="0" tIns="0" rIns="0" bIns="0" rtlCol="0" anchor="t"/>
          <a:lstStyle/>
          <a:p>
            <a:pPr marL="0" indent="0">
              <a:lnSpc>
                <a:spcPts val="2850"/>
              </a:lnSpc>
              <a:buNone/>
            </a:pPr>
            <a:r>
              <a:rPr lang="en-US" sz="1750" dirty="0">
                <a:solidFill>
                  <a:srgbClr val="E5E0DF"/>
                </a:solidFill>
                <a:latin typeface="Roboto Light" pitchFamily="34" charset="0"/>
                <a:ea typeface="Roboto Light" pitchFamily="34" charset="-122"/>
                <a:cs typeface="Roboto Light" pitchFamily="34" charset="-120"/>
              </a:rPr>
              <a:t>This work uses three explainable AI (XAI) methods to analyze protein folding models:</a:t>
            </a:r>
            <a:endParaRPr lang="en-US" sz="1750" dirty="0"/>
          </a:p>
        </p:txBody>
      </p:sp>
      <p:sp>
        <p:nvSpPr>
          <p:cNvPr id="4" name="Text 2"/>
          <p:cNvSpPr/>
          <p:nvPr/>
        </p:nvSpPr>
        <p:spPr>
          <a:xfrm>
            <a:off x="793790" y="3533656"/>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1750" b="1" dirty="0">
                <a:solidFill>
                  <a:srgbClr val="E5E0DF"/>
                </a:solidFill>
                <a:latin typeface="Roboto Light" pitchFamily="34" charset="0"/>
                <a:ea typeface="Roboto Light" pitchFamily="34" charset="-122"/>
                <a:cs typeface="Roboto Light" pitchFamily="34" charset="-120"/>
              </a:rPr>
              <a:t>Integrated Gradients (IG):</a:t>
            </a:r>
            <a:r>
              <a:rPr lang="en-US" sz="1750" dirty="0">
                <a:solidFill>
                  <a:srgbClr val="E5E0DF"/>
                </a:solidFill>
                <a:latin typeface="Roboto Light" pitchFamily="34" charset="0"/>
                <a:ea typeface="Roboto Light" pitchFamily="34" charset="-122"/>
                <a:cs typeface="Roboto Light" pitchFamily="34" charset="-120"/>
              </a:rPr>
              <a:t> Attributes input importance using a path integral approach.</a:t>
            </a:r>
            <a:endParaRPr lang="en-US" sz="1750" dirty="0"/>
          </a:p>
        </p:txBody>
      </p:sp>
      <p:sp>
        <p:nvSpPr>
          <p:cNvPr id="5" name="Text 3"/>
          <p:cNvSpPr/>
          <p:nvPr/>
        </p:nvSpPr>
        <p:spPr>
          <a:xfrm>
            <a:off x="793790" y="3975854"/>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1750" b="1" dirty="0">
                <a:solidFill>
                  <a:srgbClr val="E5E0DF"/>
                </a:solidFill>
                <a:latin typeface="Roboto Light" pitchFamily="34" charset="0"/>
                <a:ea typeface="Roboto Light" pitchFamily="34" charset="-122"/>
                <a:cs typeface="Roboto Light" pitchFamily="34" charset="-120"/>
              </a:rPr>
              <a:t>Integrated Directional Gradients (IDG):</a:t>
            </a:r>
            <a:r>
              <a:rPr lang="en-US" sz="1750" dirty="0">
                <a:solidFill>
                  <a:srgbClr val="E5E0DF"/>
                </a:solidFill>
                <a:latin typeface="Roboto Light" pitchFamily="34" charset="0"/>
                <a:ea typeface="Roboto Light" pitchFamily="34" charset="-122"/>
                <a:cs typeface="Roboto Light" pitchFamily="34" charset="-120"/>
              </a:rPr>
              <a:t> Extends IG by incorporating ∂F/∂α to focus on regions with significant output changes.</a:t>
            </a:r>
            <a:endParaRPr lang="en-US" sz="1750" dirty="0"/>
          </a:p>
        </p:txBody>
      </p:sp>
      <p:sp>
        <p:nvSpPr>
          <p:cNvPr id="6" name="Text 4"/>
          <p:cNvSpPr/>
          <p:nvPr/>
        </p:nvSpPr>
        <p:spPr>
          <a:xfrm>
            <a:off x="793790" y="4418052"/>
            <a:ext cx="13042821" cy="725805"/>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E5E0DF"/>
                </a:solidFill>
                <a:latin typeface="Roboto Light" pitchFamily="34" charset="0"/>
                <a:ea typeface="Roboto Light" pitchFamily="34" charset="-122"/>
                <a:cs typeface="Roboto Light" pitchFamily="34" charset="-120"/>
              </a:rPr>
              <a:t>Pair-wise Attention (PA):</a:t>
            </a:r>
            <a:r>
              <a:rPr lang="en-US" sz="1750" dirty="0">
                <a:solidFill>
                  <a:srgbClr val="E5E0DF"/>
                </a:solidFill>
                <a:latin typeface="Roboto Light" pitchFamily="34" charset="0"/>
                <a:ea typeface="Roboto Light" pitchFamily="34" charset="-122"/>
                <a:cs typeface="Roboto Light" pitchFamily="34" charset="-120"/>
              </a:rPr>
              <a:t> Focuses on attributions within the Evoformer's "Learned Pair Representation," hypothesizing that this better captures residue-residue interactions.</a:t>
            </a:r>
            <a:endParaRPr lang="en-US" sz="1750" dirty="0"/>
          </a:p>
        </p:txBody>
      </p:sp>
      <p:sp>
        <p:nvSpPr>
          <p:cNvPr id="7" name="Text 5"/>
          <p:cNvSpPr/>
          <p:nvPr/>
        </p:nvSpPr>
        <p:spPr>
          <a:xfrm>
            <a:off x="793790" y="5399008"/>
            <a:ext cx="13042821" cy="362903"/>
          </a:xfrm>
          <a:prstGeom prst="rect">
            <a:avLst/>
          </a:prstGeom>
          <a:noFill/>
          <a:ln/>
        </p:spPr>
        <p:txBody>
          <a:bodyPr wrap="none" lIns="0" tIns="0" rIns="0" bIns="0" rtlCol="0" anchor="t"/>
          <a:lstStyle/>
          <a:p>
            <a:pPr marL="0" indent="0">
              <a:lnSpc>
                <a:spcPts val="2850"/>
              </a:lnSpc>
              <a:buNone/>
            </a:pPr>
            <a:r>
              <a:rPr lang="en-US" sz="1750" dirty="0">
                <a:solidFill>
                  <a:srgbClr val="E5E0DF"/>
                </a:solidFill>
                <a:latin typeface="Roboto Light" pitchFamily="34" charset="0"/>
                <a:ea typeface="Roboto Light" pitchFamily="34" charset="-122"/>
                <a:cs typeface="Roboto Light" pitchFamily="34" charset="-120"/>
              </a:rPr>
              <a:t>These XAI methods are applied at two levels:</a:t>
            </a:r>
            <a:endParaRPr lang="en-US" sz="1750" dirty="0"/>
          </a:p>
        </p:txBody>
      </p:sp>
      <p:sp>
        <p:nvSpPr>
          <p:cNvPr id="8" name="Text 6"/>
          <p:cNvSpPr/>
          <p:nvPr/>
        </p:nvSpPr>
        <p:spPr>
          <a:xfrm>
            <a:off x="793790" y="6017062"/>
            <a:ext cx="13042821" cy="362903"/>
          </a:xfrm>
          <a:prstGeom prst="rect">
            <a:avLst/>
          </a:prstGeom>
          <a:noFill/>
          <a:ln/>
        </p:spPr>
        <p:txBody>
          <a:bodyPr wrap="none" lIns="0" tIns="0" rIns="0" bIns="0" rtlCol="0" anchor="t"/>
          <a:lstStyle/>
          <a:p>
            <a:pPr marL="342900" indent="-342900" algn="l">
              <a:lnSpc>
                <a:spcPts val="2850"/>
              </a:lnSpc>
              <a:buSzPct val="100000"/>
              <a:buFont typeface="+mj-lt"/>
              <a:buAutoNum type="arabicPeriod"/>
            </a:pPr>
            <a:r>
              <a:rPr lang="en-US" sz="1750" b="1" dirty="0">
                <a:solidFill>
                  <a:srgbClr val="E5E0DF"/>
                </a:solidFill>
                <a:latin typeface="Roboto Light" pitchFamily="34" charset="0"/>
                <a:ea typeface="Roboto Light" pitchFamily="34" charset="-122"/>
                <a:cs typeface="Roboto Light" pitchFamily="34" charset="-120"/>
              </a:rPr>
              <a:t>Input Gradients:</a:t>
            </a:r>
            <a:r>
              <a:rPr lang="en-US" sz="1750" dirty="0">
                <a:solidFill>
                  <a:srgbClr val="E5E0DF"/>
                </a:solidFill>
                <a:latin typeface="Roboto Light" pitchFamily="34" charset="0"/>
                <a:ea typeface="Roboto Light" pitchFamily="34" charset="-122"/>
                <a:cs typeface="Roboto Light" pitchFamily="34" charset="-120"/>
              </a:rPr>
              <a:t> IG and IDG assess the importance of individual residue-level features.</a:t>
            </a:r>
            <a:endParaRPr lang="en-US" sz="1750" dirty="0"/>
          </a:p>
        </p:txBody>
      </p:sp>
      <p:sp>
        <p:nvSpPr>
          <p:cNvPr id="9" name="Text 7"/>
          <p:cNvSpPr/>
          <p:nvPr/>
        </p:nvSpPr>
        <p:spPr>
          <a:xfrm>
            <a:off x="793790" y="6459260"/>
            <a:ext cx="13042821" cy="725805"/>
          </a:xfrm>
          <a:prstGeom prst="rect">
            <a:avLst/>
          </a:prstGeom>
          <a:noFill/>
          <a:ln/>
        </p:spPr>
        <p:txBody>
          <a:bodyPr wrap="square" lIns="0" tIns="0" rIns="0" bIns="0" rtlCol="0" anchor="t"/>
          <a:lstStyle/>
          <a:p>
            <a:pPr marL="342900" indent="-342900" algn="l">
              <a:lnSpc>
                <a:spcPts val="2850"/>
              </a:lnSpc>
              <a:buSzPct val="100000"/>
              <a:buFont typeface="+mj-lt"/>
              <a:buAutoNum type="arabicPeriod" startAt="2"/>
            </a:pPr>
            <a:r>
              <a:rPr lang="en-US" sz="1750" b="1" dirty="0">
                <a:solidFill>
                  <a:srgbClr val="E5E0DF"/>
                </a:solidFill>
                <a:latin typeface="Roboto Light" pitchFamily="34" charset="0"/>
                <a:ea typeface="Roboto Light" pitchFamily="34" charset="-122"/>
                <a:cs typeface="Roboto Light" pitchFamily="34" charset="-120"/>
              </a:rPr>
              <a:t>Evoformer Gradients:</a:t>
            </a:r>
            <a:r>
              <a:rPr lang="en-US" sz="1750" dirty="0">
                <a:solidFill>
                  <a:srgbClr val="E5E0DF"/>
                </a:solidFill>
                <a:latin typeface="Roboto Light" pitchFamily="34" charset="0"/>
                <a:ea typeface="Roboto Light" pitchFamily="34" charset="-122"/>
                <a:cs typeface="Roboto Light" pitchFamily="34" charset="-120"/>
              </a:rPr>
              <a:t> Analyze attributions relative to the Learned Pair Representation to understand residue-residue interactions.</a:t>
            </a:r>
            <a:endParaRPr lang="en-US" sz="17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93790" y="1254085"/>
            <a:ext cx="7298769" cy="708779"/>
          </a:xfrm>
          <a:prstGeom prst="rect">
            <a:avLst/>
          </a:prstGeom>
          <a:noFill/>
          <a:ln/>
        </p:spPr>
        <p:txBody>
          <a:bodyPr wrap="none" lIns="0" tIns="0" rIns="0" bIns="0" rtlCol="0" anchor="t"/>
          <a:lstStyle/>
          <a:p>
            <a:pPr marL="0" indent="0">
              <a:lnSpc>
                <a:spcPts val="5550"/>
              </a:lnSpc>
              <a:buNone/>
            </a:pPr>
            <a:r>
              <a:rPr lang="en-US" sz="4450" dirty="0">
                <a:solidFill>
                  <a:srgbClr val="F2F2F3"/>
                </a:solidFill>
                <a:latin typeface="Poppins Light" pitchFamily="34" charset="0"/>
                <a:ea typeface="Poppins Light" pitchFamily="34" charset="-122"/>
                <a:cs typeface="Poppins Light" pitchFamily="34" charset="-120"/>
              </a:rPr>
              <a:t>Pair-wise Attention Scores</a:t>
            </a:r>
            <a:endParaRPr lang="en-US" sz="4450" dirty="0"/>
          </a:p>
        </p:txBody>
      </p:sp>
      <p:sp>
        <p:nvSpPr>
          <p:cNvPr id="3" name="Text 1"/>
          <p:cNvSpPr/>
          <p:nvPr/>
        </p:nvSpPr>
        <p:spPr>
          <a:xfrm>
            <a:off x="793790" y="2416493"/>
            <a:ext cx="13042821" cy="362903"/>
          </a:xfrm>
          <a:prstGeom prst="rect">
            <a:avLst/>
          </a:prstGeom>
          <a:noFill/>
          <a:ln/>
        </p:spPr>
        <p:txBody>
          <a:bodyPr wrap="none" lIns="0" tIns="0" rIns="0" bIns="0" rtlCol="0" anchor="t"/>
          <a:lstStyle/>
          <a:p>
            <a:pPr marL="0" indent="0">
              <a:lnSpc>
                <a:spcPts val="2850"/>
              </a:lnSpc>
              <a:buNone/>
            </a:pPr>
            <a:r>
              <a:rPr lang="en-US" sz="1750" dirty="0">
                <a:solidFill>
                  <a:srgbClr val="E5E0DF"/>
                </a:solidFill>
                <a:latin typeface="Roboto Light" pitchFamily="34" charset="0"/>
                <a:ea typeface="Roboto Light" pitchFamily="34" charset="-122"/>
                <a:cs typeface="Roboto Light" pitchFamily="34" charset="-120"/>
              </a:rPr>
              <a:t>Pairwise attention (PA) scores are calculated using the following formula:</a:t>
            </a:r>
            <a:endParaRPr lang="en-US" sz="1750" dirty="0"/>
          </a:p>
        </p:txBody>
      </p:sp>
      <p:sp>
        <p:nvSpPr>
          <p:cNvPr id="4" name="Text 2"/>
          <p:cNvSpPr/>
          <p:nvPr/>
        </p:nvSpPr>
        <p:spPr>
          <a:xfrm>
            <a:off x="793790" y="3066455"/>
            <a:ext cx="13042821" cy="764500"/>
          </a:xfrm>
          <a:prstGeom prst="rect">
            <a:avLst/>
          </a:prstGeom>
          <a:noFill/>
          <a:ln/>
        </p:spPr>
        <p:txBody>
          <a:bodyPr wrap="square" lIns="0" tIns="0" rIns="0" bIns="0" rtlCol="0" anchor="t"/>
          <a:lstStyle/>
          <a:p>
            <a:pPr marL="0" indent="0">
              <a:lnSpc>
                <a:spcPts val="3200"/>
              </a:lnSpc>
              <a:buNone/>
            </a:pPr>
            <a:endParaRPr lang="en-US" sz="2000" dirty="0"/>
          </a:p>
        </p:txBody>
      </p:sp>
      <p:pic>
        <p:nvPicPr>
          <p:cNvPr id="5" name="Image 0" descr="preencoded.png"/>
          <p:cNvPicPr>
            <a:picLocks noChangeAspect="1"/>
          </p:cNvPicPr>
          <p:nvPr/>
        </p:nvPicPr>
        <p:blipFill>
          <a:blip r:embed="rId3"/>
          <a:stretch>
            <a:fillRect/>
          </a:stretch>
        </p:blipFill>
        <p:spPr>
          <a:xfrm>
            <a:off x="793790" y="3066455"/>
            <a:ext cx="13042821" cy="764500"/>
          </a:xfrm>
          <a:prstGeom prst="rect">
            <a:avLst/>
          </a:prstGeom>
        </p:spPr>
      </p:pic>
      <p:sp>
        <p:nvSpPr>
          <p:cNvPr id="6" name="Text 3"/>
          <p:cNvSpPr/>
          <p:nvPr/>
        </p:nvSpPr>
        <p:spPr>
          <a:xfrm>
            <a:off x="793790" y="4118015"/>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1750" b="1" dirty="0">
                <a:solidFill>
                  <a:srgbClr val="E5E0DF"/>
                </a:solidFill>
                <a:latin typeface="Roboto Light" pitchFamily="34" charset="0"/>
                <a:ea typeface="Roboto Light" pitchFamily="34" charset="-122"/>
                <a:cs typeface="Roboto Light" pitchFamily="34" charset="-120"/>
              </a:rPr>
              <a:t>Ax:</a:t>
            </a:r>
            <a:r>
              <a:rPr lang="en-US" sz="1750" dirty="0">
                <a:solidFill>
                  <a:srgbClr val="E5E0DF"/>
                </a:solidFill>
                <a:latin typeface="Roboto Light" pitchFamily="34" charset="0"/>
                <a:ea typeface="Roboto Light" pitchFamily="34" charset="-122"/>
                <a:cs typeface="Roboto Light" pitchFamily="34" charset="-120"/>
              </a:rPr>
              <a:t> Represents the learned pair representation within the Evoformer module.</a:t>
            </a:r>
            <a:endParaRPr lang="en-US" sz="1750" dirty="0"/>
          </a:p>
        </p:txBody>
      </p:sp>
      <p:sp>
        <p:nvSpPr>
          <p:cNvPr id="7" name="Text 4"/>
          <p:cNvSpPr/>
          <p:nvPr/>
        </p:nvSpPr>
        <p:spPr>
          <a:xfrm>
            <a:off x="793790" y="4560213"/>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1750" b="1" dirty="0">
                <a:solidFill>
                  <a:srgbClr val="E5E0DF"/>
                </a:solidFill>
                <a:latin typeface="Roboto Light" pitchFamily="34" charset="0"/>
                <a:ea typeface="Roboto Light" pitchFamily="34" charset="-122"/>
                <a:cs typeface="Roboto Light" pitchFamily="34" charset="-120"/>
              </a:rPr>
              <a:t>A':</a:t>
            </a:r>
            <a:r>
              <a:rPr lang="en-US" sz="1750" dirty="0">
                <a:solidFill>
                  <a:srgbClr val="E5E0DF"/>
                </a:solidFill>
                <a:latin typeface="Roboto Light" pitchFamily="34" charset="0"/>
                <a:ea typeface="Roboto Light" pitchFamily="34" charset="-122"/>
                <a:cs typeface="Roboto Light" pitchFamily="34" charset="-120"/>
              </a:rPr>
              <a:t> Represents the baseline pair representation.</a:t>
            </a:r>
            <a:endParaRPr lang="en-US" sz="1750" dirty="0"/>
          </a:p>
        </p:txBody>
      </p:sp>
      <p:sp>
        <p:nvSpPr>
          <p:cNvPr id="8" name="Text 5"/>
          <p:cNvSpPr/>
          <p:nvPr/>
        </p:nvSpPr>
        <p:spPr>
          <a:xfrm>
            <a:off x="793790" y="5002411"/>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Key Differences Compared to Integrated Gradients (IG) and Integrated Directional Gradients (IDG):</a:t>
            </a:r>
            <a:endParaRPr lang="en-US" sz="1750" dirty="0"/>
          </a:p>
        </p:txBody>
      </p:sp>
      <p:sp>
        <p:nvSpPr>
          <p:cNvPr id="9" name="Text 6"/>
          <p:cNvSpPr/>
          <p:nvPr/>
        </p:nvSpPr>
        <p:spPr>
          <a:xfrm>
            <a:off x="793790" y="5444609"/>
            <a:ext cx="13042821"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PA operates on the gradients (∇) within the learned embedding space of the Evoformer, rather than the raw input feature space. This approach offers a more direct analysis of residue-residue interactions within the model's internal representation.</a:t>
            </a:r>
            <a:endParaRPr lang="en-US" sz="1750" dirty="0"/>
          </a:p>
        </p:txBody>
      </p:sp>
      <p:sp>
        <p:nvSpPr>
          <p:cNvPr id="10" name="Text 7"/>
          <p:cNvSpPr/>
          <p:nvPr/>
        </p:nvSpPr>
        <p:spPr>
          <a:xfrm>
            <a:off x="793790" y="6249710"/>
            <a:ext cx="13042821"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PA is potentially more effective at capturing essential residue interactions, such as disulfide bonds and hydrogen bonding, which are crucial for protein folding.</a:t>
            </a:r>
            <a:endParaRPr lang="en-US" sz="17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555308" y="546735"/>
            <a:ext cx="6694170" cy="495895"/>
          </a:xfrm>
          <a:prstGeom prst="rect">
            <a:avLst/>
          </a:prstGeom>
          <a:noFill/>
          <a:ln/>
        </p:spPr>
        <p:txBody>
          <a:bodyPr wrap="none" lIns="0" tIns="0" rIns="0" bIns="0" rtlCol="0" anchor="t"/>
          <a:lstStyle/>
          <a:p>
            <a:pPr marL="0" indent="0">
              <a:lnSpc>
                <a:spcPts val="3900"/>
              </a:lnSpc>
              <a:buNone/>
            </a:pPr>
            <a:r>
              <a:rPr lang="en-US" sz="3100" dirty="0">
                <a:solidFill>
                  <a:srgbClr val="F2F2F3"/>
                </a:solidFill>
                <a:latin typeface="Poppins Light" pitchFamily="34" charset="0"/>
                <a:ea typeface="Poppins Light" pitchFamily="34" charset="-122"/>
                <a:cs typeface="Poppins Light" pitchFamily="34" charset="-120"/>
              </a:rPr>
              <a:t>IG Does Not Explain the Model Well</a:t>
            </a:r>
            <a:endParaRPr lang="en-US" sz="3100" dirty="0"/>
          </a:p>
        </p:txBody>
      </p:sp>
      <p:sp>
        <p:nvSpPr>
          <p:cNvPr id="3" name="Text 1"/>
          <p:cNvSpPr/>
          <p:nvPr/>
        </p:nvSpPr>
        <p:spPr>
          <a:xfrm>
            <a:off x="555308" y="1359932"/>
            <a:ext cx="13519785" cy="253841"/>
          </a:xfrm>
          <a:prstGeom prst="rect">
            <a:avLst/>
          </a:prstGeom>
          <a:noFill/>
          <a:ln/>
        </p:spPr>
        <p:txBody>
          <a:bodyPr wrap="none" lIns="0" tIns="0" rIns="0" bIns="0" rtlCol="0" anchor="t"/>
          <a:lstStyle/>
          <a:p>
            <a:pPr marL="0" indent="0">
              <a:lnSpc>
                <a:spcPts val="1950"/>
              </a:lnSpc>
              <a:buNone/>
            </a:pPr>
            <a:r>
              <a:rPr lang="en-US" sz="1200" b="1" dirty="0">
                <a:solidFill>
                  <a:srgbClr val="E5E0DF"/>
                </a:solidFill>
                <a:latin typeface="Roboto Light" pitchFamily="34" charset="0"/>
                <a:ea typeface="Roboto Light" pitchFamily="34" charset="-122"/>
                <a:cs typeface="Roboto Light" pitchFamily="34" charset="-120"/>
              </a:rPr>
              <a:t>Correlation Analysis:</a:t>
            </a:r>
            <a:r>
              <a:rPr lang="en-US" sz="1200" dirty="0">
                <a:solidFill>
                  <a:srgbClr val="E5E0DF"/>
                </a:solidFill>
                <a:latin typeface="Roboto Light" pitchFamily="34" charset="0"/>
                <a:ea typeface="Roboto Light" pitchFamily="34" charset="-122"/>
                <a:cs typeface="Roboto Light" pitchFamily="34" charset="-120"/>
              </a:rPr>
              <a:t> Integrated Gradients (IG) scores show poor correlation with evolutionary conservation, as evident in the following:</a:t>
            </a:r>
            <a:endParaRPr lang="en-US" sz="1200" dirty="0"/>
          </a:p>
        </p:txBody>
      </p:sp>
      <p:pic>
        <p:nvPicPr>
          <p:cNvPr id="4" name="Image 0" descr="preencoded.png"/>
          <p:cNvPicPr>
            <a:picLocks noChangeAspect="1"/>
          </p:cNvPicPr>
          <p:nvPr/>
        </p:nvPicPr>
        <p:blipFill>
          <a:blip r:embed="rId3"/>
          <a:stretch>
            <a:fillRect/>
          </a:stretch>
        </p:blipFill>
        <p:spPr>
          <a:xfrm>
            <a:off x="4858579" y="1702235"/>
            <a:ext cx="3672715" cy="1449640"/>
          </a:xfrm>
          <a:prstGeom prst="rect">
            <a:avLst/>
          </a:prstGeom>
        </p:spPr>
      </p:pic>
      <p:sp>
        <p:nvSpPr>
          <p:cNvPr id="7" name="Text 4"/>
          <p:cNvSpPr/>
          <p:nvPr/>
        </p:nvSpPr>
        <p:spPr>
          <a:xfrm>
            <a:off x="555308" y="3229451"/>
            <a:ext cx="13519785" cy="253841"/>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E5E0DF"/>
                </a:solidFill>
                <a:latin typeface="Roboto Light" pitchFamily="34" charset="0"/>
                <a:ea typeface="Roboto Light" pitchFamily="34" charset="-122"/>
                <a:cs typeface="Roboto Light" pitchFamily="34" charset="-120"/>
              </a:rPr>
              <a:t>Trypsin Inhibitor I — IG highlights certain residues, but there is little overlap with functional or structural residues identified by evolutionary conservation.</a:t>
            </a:r>
            <a:endParaRPr lang="en-US" sz="1200" dirty="0"/>
          </a:p>
        </p:txBody>
      </p:sp>
      <p:sp>
        <p:nvSpPr>
          <p:cNvPr id="8" name="Text 5"/>
          <p:cNvSpPr/>
          <p:nvPr/>
        </p:nvSpPr>
        <p:spPr>
          <a:xfrm>
            <a:off x="555307" y="3530782"/>
            <a:ext cx="13519785" cy="253841"/>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E5E0DF"/>
                </a:solidFill>
                <a:latin typeface="Roboto Light" pitchFamily="34" charset="0"/>
                <a:ea typeface="Roboto Light" pitchFamily="34" charset="-122"/>
                <a:cs typeface="Roboto Light" pitchFamily="34" charset="-120"/>
              </a:rPr>
              <a:t>Anti-fungal Peptide 2 (EAFP2) — Similar mismatches between IG scores and known residue importance.</a:t>
            </a:r>
            <a:endParaRPr lang="en-US" sz="1200" dirty="0"/>
          </a:p>
        </p:txBody>
      </p:sp>
      <p:pic>
        <p:nvPicPr>
          <p:cNvPr id="14" name="Picture 13" descr="A group of green and black text&#10;&#10;AI-generated content may be incorrect.">
            <a:extLst>
              <a:ext uri="{FF2B5EF4-FFF2-40B4-BE49-F238E27FC236}">
                <a16:creationId xmlns:a16="http://schemas.microsoft.com/office/drawing/2014/main" id="{EBD95FE7-BFAB-E9E3-6810-36DADA36B352}"/>
              </a:ext>
            </a:extLst>
          </p:cNvPr>
          <p:cNvPicPr>
            <a:picLocks noChangeAspect="1"/>
          </p:cNvPicPr>
          <p:nvPr/>
        </p:nvPicPr>
        <p:blipFill>
          <a:blip r:embed="rId4"/>
          <a:stretch>
            <a:fillRect/>
          </a:stretch>
        </p:blipFill>
        <p:spPr>
          <a:xfrm>
            <a:off x="2558142" y="3832113"/>
            <a:ext cx="8561614" cy="432088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93790" y="1209675"/>
            <a:ext cx="9823490" cy="708779"/>
          </a:xfrm>
          <a:prstGeom prst="rect">
            <a:avLst/>
          </a:prstGeom>
          <a:noFill/>
          <a:ln/>
        </p:spPr>
        <p:txBody>
          <a:bodyPr wrap="none" lIns="0" tIns="0" rIns="0" bIns="0" rtlCol="0" anchor="t"/>
          <a:lstStyle/>
          <a:p>
            <a:pPr marL="0" indent="0">
              <a:lnSpc>
                <a:spcPts val="5550"/>
              </a:lnSpc>
              <a:buNone/>
            </a:pPr>
            <a:r>
              <a:rPr lang="en-US" sz="4450" dirty="0">
                <a:solidFill>
                  <a:srgbClr val="F2F2F3"/>
                </a:solidFill>
                <a:latin typeface="Poppins Light" pitchFamily="34" charset="0"/>
                <a:ea typeface="Poppins Light" pitchFamily="34" charset="-122"/>
                <a:cs typeface="Poppins Light" pitchFamily="34" charset="-120"/>
              </a:rPr>
              <a:t>IG Results: Humanin and Ferredoxin</a:t>
            </a:r>
            <a:endParaRPr lang="en-US" sz="4450" dirty="0"/>
          </a:p>
        </p:txBody>
      </p:sp>
      <p:sp>
        <p:nvSpPr>
          <p:cNvPr id="3" name="Text 1"/>
          <p:cNvSpPr/>
          <p:nvPr/>
        </p:nvSpPr>
        <p:spPr>
          <a:xfrm>
            <a:off x="793790" y="2372082"/>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1750" b="1" dirty="0">
                <a:solidFill>
                  <a:srgbClr val="E5E0DF"/>
                </a:solidFill>
                <a:latin typeface="Roboto Light" pitchFamily="34" charset="0"/>
                <a:ea typeface="Roboto Light" pitchFamily="34" charset="-122"/>
                <a:cs typeface="Roboto Light" pitchFamily="34" charset="-120"/>
              </a:rPr>
              <a:t>Humanin:</a:t>
            </a:r>
            <a:r>
              <a:rPr lang="en-US" sz="1750" dirty="0">
                <a:solidFill>
                  <a:srgbClr val="E5E0DF"/>
                </a:solidFill>
                <a:latin typeface="Roboto Light" pitchFamily="34" charset="0"/>
                <a:ea typeface="Roboto Light" pitchFamily="34" charset="-122"/>
                <a:cs typeface="Roboto Light" pitchFamily="34" charset="-120"/>
              </a:rPr>
              <a:t> IG overemphasizes residues that are not highly conserved, missing key functional residues.</a:t>
            </a:r>
            <a:endParaRPr lang="en-US" sz="1750" dirty="0"/>
          </a:p>
        </p:txBody>
      </p:sp>
      <p:sp>
        <p:nvSpPr>
          <p:cNvPr id="4" name="Text 2"/>
          <p:cNvSpPr/>
          <p:nvPr/>
        </p:nvSpPr>
        <p:spPr>
          <a:xfrm>
            <a:off x="793790" y="2814280"/>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1750" b="1" dirty="0">
                <a:solidFill>
                  <a:srgbClr val="E5E0DF"/>
                </a:solidFill>
                <a:latin typeface="Roboto Light" pitchFamily="34" charset="0"/>
                <a:ea typeface="Roboto Light" pitchFamily="34" charset="-122"/>
                <a:cs typeface="Roboto Light" pitchFamily="34" charset="-120"/>
              </a:rPr>
              <a:t>Ferredoxin:</a:t>
            </a:r>
            <a:r>
              <a:rPr lang="en-US" sz="1750" dirty="0">
                <a:solidFill>
                  <a:srgbClr val="E5E0DF"/>
                </a:solidFill>
                <a:latin typeface="Roboto Light" pitchFamily="34" charset="0"/>
                <a:ea typeface="Roboto Light" pitchFamily="34" charset="-122"/>
                <a:cs typeface="Roboto Light" pitchFamily="34" charset="-120"/>
              </a:rPr>
              <a:t> IG attributions fail to highlight the cysteine residues, critical for the protein's structural and functional integrity.</a:t>
            </a:r>
            <a:endParaRPr lang="en-US" sz="1750" dirty="0"/>
          </a:p>
        </p:txBody>
      </p:sp>
      <p:pic>
        <p:nvPicPr>
          <p:cNvPr id="5" name="Image 0" descr="preencoded.png"/>
          <p:cNvPicPr>
            <a:picLocks noChangeAspect="1"/>
          </p:cNvPicPr>
          <p:nvPr/>
        </p:nvPicPr>
        <p:blipFill>
          <a:blip r:embed="rId3"/>
          <a:stretch>
            <a:fillRect/>
          </a:stretch>
        </p:blipFill>
        <p:spPr>
          <a:xfrm>
            <a:off x="509516" y="3402449"/>
            <a:ext cx="6119527" cy="4402608"/>
          </a:xfrm>
          <a:prstGeom prst="rect">
            <a:avLst/>
          </a:prstGeom>
        </p:spPr>
      </p:pic>
      <p:pic>
        <p:nvPicPr>
          <p:cNvPr id="6" name="Image 1" descr="preencoded.png"/>
          <p:cNvPicPr>
            <a:picLocks noChangeAspect="1"/>
          </p:cNvPicPr>
          <p:nvPr/>
        </p:nvPicPr>
        <p:blipFill>
          <a:blip r:embed="rId4"/>
          <a:stretch>
            <a:fillRect/>
          </a:stretch>
        </p:blipFill>
        <p:spPr>
          <a:xfrm>
            <a:off x="6810493" y="3402449"/>
            <a:ext cx="7660501" cy="440260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pic>
        <p:nvPicPr>
          <p:cNvPr id="3" name="Image 1" descr="preencoded.png"/>
          <p:cNvPicPr>
            <a:picLocks noChangeAspect="1"/>
          </p:cNvPicPr>
          <p:nvPr/>
        </p:nvPicPr>
        <p:blipFill>
          <a:blip r:embed="rId4"/>
          <a:stretch>
            <a:fillRect/>
          </a:stretch>
        </p:blipFill>
        <p:spPr>
          <a:xfrm>
            <a:off x="335280" y="1706880"/>
            <a:ext cx="4815840" cy="4815840"/>
          </a:xfrm>
          <a:prstGeom prst="rect">
            <a:avLst/>
          </a:prstGeom>
        </p:spPr>
      </p:pic>
      <p:sp>
        <p:nvSpPr>
          <p:cNvPr id="4" name="Text 0"/>
          <p:cNvSpPr/>
          <p:nvPr/>
        </p:nvSpPr>
        <p:spPr>
          <a:xfrm>
            <a:off x="6243042" y="939879"/>
            <a:ext cx="5972889" cy="675680"/>
          </a:xfrm>
          <a:prstGeom prst="rect">
            <a:avLst/>
          </a:prstGeom>
          <a:noFill/>
          <a:ln/>
        </p:spPr>
        <p:txBody>
          <a:bodyPr wrap="none" lIns="0" tIns="0" rIns="0" bIns="0" rtlCol="0" anchor="t"/>
          <a:lstStyle/>
          <a:p>
            <a:pPr marL="0" indent="0">
              <a:lnSpc>
                <a:spcPts val="5300"/>
              </a:lnSpc>
              <a:buNone/>
            </a:pPr>
            <a:r>
              <a:rPr lang="en-US" sz="4250" dirty="0">
                <a:solidFill>
                  <a:srgbClr val="F2F2F3"/>
                </a:solidFill>
                <a:latin typeface="Poppins Light" pitchFamily="34" charset="0"/>
                <a:ea typeface="Poppins Light" pitchFamily="34" charset="-122"/>
                <a:cs typeface="Poppins Light" pitchFamily="34" charset="-120"/>
              </a:rPr>
              <a:t>Protein Folding Models</a:t>
            </a:r>
            <a:endParaRPr lang="en-US" sz="4250" dirty="0"/>
          </a:p>
        </p:txBody>
      </p:sp>
      <p:sp>
        <p:nvSpPr>
          <p:cNvPr id="5" name="Shape 1"/>
          <p:cNvSpPr/>
          <p:nvPr/>
        </p:nvSpPr>
        <p:spPr>
          <a:xfrm>
            <a:off x="6243042" y="2182892"/>
            <a:ext cx="486370" cy="486370"/>
          </a:xfrm>
          <a:prstGeom prst="roundRect">
            <a:avLst>
              <a:gd name="adj" fmla="val 18671"/>
            </a:avLst>
          </a:prstGeom>
          <a:solidFill>
            <a:srgbClr val="3D3D42"/>
          </a:solidFill>
          <a:ln w="7620">
            <a:solidFill>
              <a:srgbClr val="56565B"/>
            </a:solidFill>
            <a:prstDash val="solid"/>
          </a:ln>
        </p:spPr>
        <p:txBody>
          <a:bodyPr/>
          <a:lstStyle/>
          <a:p>
            <a:endParaRPr lang="en-US"/>
          </a:p>
        </p:txBody>
      </p:sp>
      <p:sp>
        <p:nvSpPr>
          <p:cNvPr id="6" name="Text 2"/>
          <p:cNvSpPr/>
          <p:nvPr/>
        </p:nvSpPr>
        <p:spPr>
          <a:xfrm>
            <a:off x="6438781" y="2263854"/>
            <a:ext cx="94774" cy="324326"/>
          </a:xfrm>
          <a:prstGeom prst="rect">
            <a:avLst/>
          </a:prstGeom>
          <a:noFill/>
          <a:ln/>
        </p:spPr>
        <p:txBody>
          <a:bodyPr wrap="none" lIns="0" tIns="0" rIns="0" bIns="0" rtlCol="0" anchor="t"/>
          <a:lstStyle/>
          <a:p>
            <a:pPr marL="0" indent="0" algn="ctr">
              <a:lnSpc>
                <a:spcPts val="2550"/>
              </a:lnSpc>
              <a:buNone/>
            </a:pPr>
            <a:r>
              <a:rPr lang="en-US" sz="2550" dirty="0">
                <a:solidFill>
                  <a:srgbClr val="E5E0DF"/>
                </a:solidFill>
                <a:latin typeface="Poppins Light" pitchFamily="34" charset="0"/>
                <a:ea typeface="Poppins Light" pitchFamily="34" charset="-122"/>
                <a:cs typeface="Poppins Light" pitchFamily="34" charset="-120"/>
              </a:rPr>
              <a:t>1</a:t>
            </a:r>
            <a:endParaRPr lang="en-US" sz="2550" dirty="0"/>
          </a:p>
        </p:txBody>
      </p:sp>
      <p:sp>
        <p:nvSpPr>
          <p:cNvPr id="7" name="Text 3"/>
          <p:cNvSpPr/>
          <p:nvPr/>
        </p:nvSpPr>
        <p:spPr>
          <a:xfrm>
            <a:off x="6945511" y="2182892"/>
            <a:ext cx="3004899" cy="1383506"/>
          </a:xfrm>
          <a:prstGeom prst="rect">
            <a:avLst/>
          </a:prstGeom>
          <a:noFill/>
          <a:ln/>
        </p:spPr>
        <p:txBody>
          <a:bodyPr wrap="square" lIns="0" tIns="0" rIns="0" bIns="0" rtlCol="0" anchor="t"/>
          <a:lstStyle/>
          <a:p>
            <a:pPr marL="0" indent="0">
              <a:lnSpc>
                <a:spcPts val="2700"/>
              </a:lnSpc>
              <a:buNone/>
            </a:pPr>
            <a:r>
              <a:rPr lang="en-US" sz="1700" dirty="0">
                <a:solidFill>
                  <a:srgbClr val="E5E0DF"/>
                </a:solidFill>
                <a:latin typeface="Roboto Light" pitchFamily="34" charset="0"/>
                <a:ea typeface="Roboto Light" pitchFamily="34" charset="-122"/>
                <a:cs typeface="Roboto Light" pitchFamily="34" charset="-120"/>
              </a:rPr>
              <a:t>Google DeepMind's AlphaFold 3 is a revolutionary AI model for predicting biomolecular structures.</a:t>
            </a:r>
            <a:endParaRPr lang="en-US" sz="1700" dirty="0"/>
          </a:p>
        </p:txBody>
      </p:sp>
      <p:sp>
        <p:nvSpPr>
          <p:cNvPr id="8" name="Shape 4"/>
          <p:cNvSpPr/>
          <p:nvPr/>
        </p:nvSpPr>
        <p:spPr>
          <a:xfrm>
            <a:off x="10166509" y="2182892"/>
            <a:ext cx="486370" cy="486370"/>
          </a:xfrm>
          <a:prstGeom prst="roundRect">
            <a:avLst>
              <a:gd name="adj" fmla="val 18671"/>
            </a:avLst>
          </a:prstGeom>
          <a:solidFill>
            <a:srgbClr val="3D3D42"/>
          </a:solidFill>
          <a:ln w="7620">
            <a:solidFill>
              <a:srgbClr val="56565B"/>
            </a:solidFill>
            <a:prstDash val="solid"/>
          </a:ln>
        </p:spPr>
        <p:txBody>
          <a:bodyPr/>
          <a:lstStyle/>
          <a:p>
            <a:endParaRPr lang="en-US"/>
          </a:p>
        </p:txBody>
      </p:sp>
      <p:sp>
        <p:nvSpPr>
          <p:cNvPr id="9" name="Text 5"/>
          <p:cNvSpPr/>
          <p:nvPr/>
        </p:nvSpPr>
        <p:spPr>
          <a:xfrm>
            <a:off x="10316885" y="2263854"/>
            <a:ext cx="185499" cy="324326"/>
          </a:xfrm>
          <a:prstGeom prst="rect">
            <a:avLst/>
          </a:prstGeom>
          <a:noFill/>
          <a:ln/>
        </p:spPr>
        <p:txBody>
          <a:bodyPr wrap="none" lIns="0" tIns="0" rIns="0" bIns="0" rtlCol="0" anchor="t"/>
          <a:lstStyle/>
          <a:p>
            <a:pPr marL="0" indent="0" algn="ctr">
              <a:lnSpc>
                <a:spcPts val="2550"/>
              </a:lnSpc>
              <a:buNone/>
            </a:pPr>
            <a:r>
              <a:rPr lang="en-US" sz="2550" dirty="0">
                <a:solidFill>
                  <a:srgbClr val="E5E0DF"/>
                </a:solidFill>
                <a:latin typeface="Poppins Light" pitchFamily="34" charset="0"/>
                <a:ea typeface="Poppins Light" pitchFamily="34" charset="-122"/>
                <a:cs typeface="Poppins Light" pitchFamily="34" charset="-120"/>
              </a:rPr>
              <a:t>2</a:t>
            </a:r>
            <a:endParaRPr lang="en-US" sz="2550" dirty="0"/>
          </a:p>
        </p:txBody>
      </p:sp>
      <p:sp>
        <p:nvSpPr>
          <p:cNvPr id="10" name="Text 6"/>
          <p:cNvSpPr/>
          <p:nvPr/>
        </p:nvSpPr>
        <p:spPr>
          <a:xfrm>
            <a:off x="10868977" y="2182892"/>
            <a:ext cx="3004899" cy="1383506"/>
          </a:xfrm>
          <a:prstGeom prst="rect">
            <a:avLst/>
          </a:prstGeom>
          <a:noFill/>
          <a:ln/>
        </p:spPr>
        <p:txBody>
          <a:bodyPr wrap="square" lIns="0" tIns="0" rIns="0" bIns="0" rtlCol="0" anchor="t"/>
          <a:lstStyle/>
          <a:p>
            <a:pPr marL="0" indent="0">
              <a:lnSpc>
                <a:spcPts val="2700"/>
              </a:lnSpc>
              <a:buNone/>
            </a:pPr>
            <a:r>
              <a:rPr lang="en-US" sz="1700" dirty="0">
                <a:solidFill>
                  <a:srgbClr val="E5E0DF"/>
                </a:solidFill>
                <a:latin typeface="Roboto Light" pitchFamily="34" charset="0"/>
                <a:ea typeface="Roboto Light" pitchFamily="34" charset="-122"/>
                <a:cs typeface="Roboto Light" pitchFamily="34" charset="-120"/>
              </a:rPr>
              <a:t>It predicts protein structures in mere seconds, dramatically accelerating what used to be a years-long process.</a:t>
            </a:r>
            <a:endParaRPr lang="en-US" sz="1700" dirty="0"/>
          </a:p>
        </p:txBody>
      </p:sp>
      <p:sp>
        <p:nvSpPr>
          <p:cNvPr id="11" name="Shape 7"/>
          <p:cNvSpPr/>
          <p:nvPr/>
        </p:nvSpPr>
        <p:spPr>
          <a:xfrm>
            <a:off x="6243042" y="4025622"/>
            <a:ext cx="486370" cy="486370"/>
          </a:xfrm>
          <a:prstGeom prst="roundRect">
            <a:avLst>
              <a:gd name="adj" fmla="val 18671"/>
            </a:avLst>
          </a:prstGeom>
          <a:solidFill>
            <a:srgbClr val="3D3D42"/>
          </a:solidFill>
          <a:ln w="7620">
            <a:solidFill>
              <a:srgbClr val="56565B"/>
            </a:solidFill>
            <a:prstDash val="solid"/>
          </a:ln>
        </p:spPr>
        <p:txBody>
          <a:bodyPr/>
          <a:lstStyle/>
          <a:p>
            <a:endParaRPr lang="en-US"/>
          </a:p>
        </p:txBody>
      </p:sp>
      <p:sp>
        <p:nvSpPr>
          <p:cNvPr id="12" name="Text 8"/>
          <p:cNvSpPr/>
          <p:nvPr/>
        </p:nvSpPr>
        <p:spPr>
          <a:xfrm>
            <a:off x="6391394" y="4106585"/>
            <a:ext cx="189667" cy="324326"/>
          </a:xfrm>
          <a:prstGeom prst="rect">
            <a:avLst/>
          </a:prstGeom>
          <a:noFill/>
          <a:ln/>
        </p:spPr>
        <p:txBody>
          <a:bodyPr wrap="none" lIns="0" tIns="0" rIns="0" bIns="0" rtlCol="0" anchor="t"/>
          <a:lstStyle/>
          <a:p>
            <a:pPr marL="0" indent="0" algn="ctr">
              <a:lnSpc>
                <a:spcPts val="2550"/>
              </a:lnSpc>
              <a:buNone/>
            </a:pPr>
            <a:r>
              <a:rPr lang="en-US" sz="2550" dirty="0">
                <a:solidFill>
                  <a:srgbClr val="E5E0DF"/>
                </a:solidFill>
                <a:latin typeface="Poppins Light" pitchFamily="34" charset="0"/>
                <a:ea typeface="Poppins Light" pitchFamily="34" charset="-122"/>
                <a:cs typeface="Poppins Light" pitchFamily="34" charset="-120"/>
              </a:rPr>
              <a:t>3</a:t>
            </a:r>
            <a:endParaRPr lang="en-US" sz="2550" dirty="0"/>
          </a:p>
        </p:txBody>
      </p:sp>
      <p:sp>
        <p:nvSpPr>
          <p:cNvPr id="13" name="Text 9"/>
          <p:cNvSpPr/>
          <p:nvPr/>
        </p:nvSpPr>
        <p:spPr>
          <a:xfrm>
            <a:off x="6945511" y="4025622"/>
            <a:ext cx="3004899" cy="2075259"/>
          </a:xfrm>
          <a:prstGeom prst="rect">
            <a:avLst/>
          </a:prstGeom>
          <a:noFill/>
          <a:ln/>
        </p:spPr>
        <p:txBody>
          <a:bodyPr wrap="square" lIns="0" tIns="0" rIns="0" bIns="0" rtlCol="0" anchor="t"/>
          <a:lstStyle/>
          <a:p>
            <a:pPr marL="0" indent="0">
              <a:lnSpc>
                <a:spcPts val="2700"/>
              </a:lnSpc>
              <a:buNone/>
            </a:pPr>
            <a:r>
              <a:rPr lang="en-US" sz="1700" dirty="0">
                <a:solidFill>
                  <a:srgbClr val="E5E0DF"/>
                </a:solidFill>
                <a:latin typeface="Roboto Light" pitchFamily="34" charset="0"/>
                <a:ea typeface="Roboto Light" pitchFamily="34" charset="-122"/>
                <a:cs typeface="Roboto Light" pitchFamily="34" charset="-120"/>
              </a:rPr>
              <a:t>This breakthrough has far-reaching implications for drug discovery, vaccine development, understanding enzyme activity, and analyzing biological reactions.</a:t>
            </a:r>
            <a:endParaRPr lang="en-US" sz="1700" dirty="0"/>
          </a:p>
        </p:txBody>
      </p:sp>
      <p:sp>
        <p:nvSpPr>
          <p:cNvPr id="14" name="Shape 10"/>
          <p:cNvSpPr/>
          <p:nvPr/>
        </p:nvSpPr>
        <p:spPr>
          <a:xfrm>
            <a:off x="10166509" y="4025622"/>
            <a:ext cx="486370" cy="486370"/>
          </a:xfrm>
          <a:prstGeom prst="roundRect">
            <a:avLst>
              <a:gd name="adj" fmla="val 18671"/>
            </a:avLst>
          </a:prstGeom>
          <a:solidFill>
            <a:srgbClr val="3D3D42"/>
          </a:solidFill>
          <a:ln w="7620">
            <a:solidFill>
              <a:srgbClr val="56565B"/>
            </a:solidFill>
            <a:prstDash val="solid"/>
          </a:ln>
        </p:spPr>
        <p:txBody>
          <a:bodyPr/>
          <a:lstStyle/>
          <a:p>
            <a:endParaRPr lang="en-US"/>
          </a:p>
        </p:txBody>
      </p:sp>
      <p:sp>
        <p:nvSpPr>
          <p:cNvPr id="15" name="Text 11"/>
          <p:cNvSpPr/>
          <p:nvPr/>
        </p:nvSpPr>
        <p:spPr>
          <a:xfrm>
            <a:off x="10310217" y="4106585"/>
            <a:ext cx="198834" cy="324326"/>
          </a:xfrm>
          <a:prstGeom prst="rect">
            <a:avLst/>
          </a:prstGeom>
          <a:noFill/>
          <a:ln/>
        </p:spPr>
        <p:txBody>
          <a:bodyPr wrap="none" lIns="0" tIns="0" rIns="0" bIns="0" rtlCol="0" anchor="t"/>
          <a:lstStyle/>
          <a:p>
            <a:pPr marL="0" indent="0" algn="ctr">
              <a:lnSpc>
                <a:spcPts val="2550"/>
              </a:lnSpc>
              <a:buNone/>
            </a:pPr>
            <a:r>
              <a:rPr lang="en-US" sz="2550" dirty="0">
                <a:solidFill>
                  <a:srgbClr val="E5E0DF"/>
                </a:solidFill>
                <a:latin typeface="Poppins Light" pitchFamily="34" charset="0"/>
                <a:ea typeface="Poppins Light" pitchFamily="34" charset="-122"/>
                <a:cs typeface="Poppins Light" pitchFamily="34" charset="-120"/>
              </a:rPr>
              <a:t>4</a:t>
            </a:r>
            <a:endParaRPr lang="en-US" sz="2550" dirty="0"/>
          </a:p>
        </p:txBody>
      </p:sp>
      <p:sp>
        <p:nvSpPr>
          <p:cNvPr id="16" name="Text 12"/>
          <p:cNvSpPr/>
          <p:nvPr/>
        </p:nvSpPr>
        <p:spPr>
          <a:xfrm>
            <a:off x="10868977" y="4025622"/>
            <a:ext cx="3004899" cy="1729383"/>
          </a:xfrm>
          <a:prstGeom prst="rect">
            <a:avLst/>
          </a:prstGeom>
          <a:noFill/>
          <a:ln/>
        </p:spPr>
        <p:txBody>
          <a:bodyPr wrap="square" lIns="0" tIns="0" rIns="0" bIns="0" rtlCol="0" anchor="t"/>
          <a:lstStyle/>
          <a:p>
            <a:pPr marL="0" indent="0">
              <a:lnSpc>
                <a:spcPts val="2700"/>
              </a:lnSpc>
              <a:buNone/>
            </a:pPr>
            <a:r>
              <a:rPr lang="en-US" sz="1700" dirty="0">
                <a:solidFill>
                  <a:srgbClr val="E5E0DF"/>
                </a:solidFill>
                <a:latin typeface="Roboto Light" pitchFamily="34" charset="0"/>
                <a:ea typeface="Roboto Light" pitchFamily="34" charset="-122"/>
                <a:cs typeface="Roboto Light" pitchFamily="34" charset="-120"/>
              </a:rPr>
              <a:t>Researchers now have unparalleled insights into protein dynamics and interactions, driving advancements in biomedicine.</a:t>
            </a:r>
            <a:endParaRPr lang="en-US" sz="1700" dirty="0"/>
          </a:p>
        </p:txBody>
      </p:sp>
      <p:sp>
        <p:nvSpPr>
          <p:cNvPr id="17" name="Shape 13"/>
          <p:cNvSpPr/>
          <p:nvPr/>
        </p:nvSpPr>
        <p:spPr>
          <a:xfrm>
            <a:off x="6243042" y="6560106"/>
            <a:ext cx="486370" cy="486370"/>
          </a:xfrm>
          <a:prstGeom prst="roundRect">
            <a:avLst>
              <a:gd name="adj" fmla="val 18671"/>
            </a:avLst>
          </a:prstGeom>
          <a:solidFill>
            <a:srgbClr val="3D3D42"/>
          </a:solidFill>
          <a:ln w="7620">
            <a:solidFill>
              <a:srgbClr val="56565B"/>
            </a:solidFill>
            <a:prstDash val="solid"/>
          </a:ln>
        </p:spPr>
        <p:txBody>
          <a:bodyPr/>
          <a:lstStyle/>
          <a:p>
            <a:endParaRPr lang="en-US"/>
          </a:p>
        </p:txBody>
      </p:sp>
      <p:sp>
        <p:nvSpPr>
          <p:cNvPr id="18" name="Text 14"/>
          <p:cNvSpPr/>
          <p:nvPr/>
        </p:nvSpPr>
        <p:spPr>
          <a:xfrm>
            <a:off x="6386155" y="6641068"/>
            <a:ext cx="200144" cy="324326"/>
          </a:xfrm>
          <a:prstGeom prst="rect">
            <a:avLst/>
          </a:prstGeom>
          <a:noFill/>
          <a:ln/>
        </p:spPr>
        <p:txBody>
          <a:bodyPr wrap="none" lIns="0" tIns="0" rIns="0" bIns="0" rtlCol="0" anchor="t"/>
          <a:lstStyle/>
          <a:p>
            <a:pPr marL="0" indent="0" algn="ctr">
              <a:lnSpc>
                <a:spcPts val="2550"/>
              </a:lnSpc>
              <a:buNone/>
            </a:pPr>
            <a:r>
              <a:rPr lang="en-US" sz="2550" dirty="0">
                <a:solidFill>
                  <a:srgbClr val="E5E0DF"/>
                </a:solidFill>
                <a:latin typeface="Poppins Light" pitchFamily="34" charset="0"/>
                <a:ea typeface="Poppins Light" pitchFamily="34" charset="-122"/>
                <a:cs typeface="Poppins Light" pitchFamily="34" charset="-120"/>
              </a:rPr>
              <a:t>5</a:t>
            </a:r>
            <a:endParaRPr lang="en-US" sz="2550" dirty="0"/>
          </a:p>
        </p:txBody>
      </p:sp>
      <p:sp>
        <p:nvSpPr>
          <p:cNvPr id="19" name="Text 15"/>
          <p:cNvSpPr/>
          <p:nvPr/>
        </p:nvSpPr>
        <p:spPr>
          <a:xfrm>
            <a:off x="6945511" y="6560106"/>
            <a:ext cx="6928247" cy="691753"/>
          </a:xfrm>
          <a:prstGeom prst="rect">
            <a:avLst/>
          </a:prstGeom>
          <a:noFill/>
          <a:ln/>
        </p:spPr>
        <p:txBody>
          <a:bodyPr wrap="square" lIns="0" tIns="0" rIns="0" bIns="0" rtlCol="0" anchor="t"/>
          <a:lstStyle/>
          <a:p>
            <a:pPr marL="0" indent="0">
              <a:lnSpc>
                <a:spcPts val="2700"/>
              </a:lnSpc>
              <a:buNone/>
            </a:pPr>
            <a:r>
              <a:rPr lang="en-US" sz="1700" dirty="0">
                <a:solidFill>
                  <a:srgbClr val="E5E0DF"/>
                </a:solidFill>
                <a:latin typeface="Roboto Light" pitchFamily="34" charset="0"/>
                <a:ea typeface="Roboto Light" pitchFamily="34" charset="-122"/>
                <a:cs typeface="Roboto Light" pitchFamily="34" charset="-120"/>
              </a:rPr>
              <a:t>Validated by rigorous research, AI models like AlphaFold 3 promise to accelerate innovation and transform healthcare.</a:t>
            </a:r>
            <a:endParaRPr lang="en-US" sz="17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389870" y="0"/>
            <a:ext cx="4240530" cy="8229600"/>
          </a:xfrm>
          <a:prstGeom prst="rect">
            <a:avLst/>
          </a:prstGeom>
        </p:spPr>
      </p:pic>
      <p:pic>
        <p:nvPicPr>
          <p:cNvPr id="3" name="Image 1" descr="preencoded.png"/>
          <p:cNvPicPr>
            <a:picLocks noChangeAspect="1"/>
          </p:cNvPicPr>
          <p:nvPr/>
        </p:nvPicPr>
        <p:blipFill>
          <a:blip r:embed="rId4"/>
          <a:stretch>
            <a:fillRect/>
          </a:stretch>
        </p:blipFill>
        <p:spPr>
          <a:xfrm>
            <a:off x="10432052" y="3075146"/>
            <a:ext cx="4167814" cy="1622584"/>
          </a:xfrm>
          <a:prstGeom prst="rect">
            <a:avLst/>
          </a:prstGeom>
        </p:spPr>
      </p:pic>
      <p:sp>
        <p:nvSpPr>
          <p:cNvPr id="4" name="Text 0"/>
          <p:cNvSpPr/>
          <p:nvPr/>
        </p:nvSpPr>
        <p:spPr>
          <a:xfrm>
            <a:off x="725924" y="571024"/>
            <a:ext cx="7692152" cy="1296114"/>
          </a:xfrm>
          <a:prstGeom prst="rect">
            <a:avLst/>
          </a:prstGeom>
          <a:noFill/>
          <a:ln/>
        </p:spPr>
        <p:txBody>
          <a:bodyPr wrap="square" lIns="0" tIns="0" rIns="0" bIns="0" rtlCol="0" anchor="t"/>
          <a:lstStyle/>
          <a:p>
            <a:pPr marL="0" indent="0">
              <a:lnSpc>
                <a:spcPts val="5100"/>
              </a:lnSpc>
              <a:buNone/>
            </a:pPr>
            <a:r>
              <a:rPr lang="en-US" sz="4050" dirty="0">
                <a:solidFill>
                  <a:srgbClr val="F2F2F3"/>
                </a:solidFill>
                <a:latin typeface="Poppins Light" pitchFamily="34" charset="0"/>
                <a:ea typeface="Poppins Light" pitchFamily="34" charset="-122"/>
                <a:cs typeface="Poppins Light" pitchFamily="34" charset="-120"/>
              </a:rPr>
              <a:t>IDG Does Not Explain the Model Well</a:t>
            </a:r>
            <a:endParaRPr lang="en-US" sz="4050" dirty="0"/>
          </a:p>
        </p:txBody>
      </p:sp>
      <p:sp>
        <p:nvSpPr>
          <p:cNvPr id="5" name="Text 1"/>
          <p:cNvSpPr/>
          <p:nvPr/>
        </p:nvSpPr>
        <p:spPr>
          <a:xfrm>
            <a:off x="725924" y="2178248"/>
            <a:ext cx="7692152" cy="663654"/>
          </a:xfrm>
          <a:prstGeom prst="rect">
            <a:avLst/>
          </a:prstGeom>
          <a:noFill/>
          <a:ln/>
        </p:spPr>
        <p:txBody>
          <a:bodyPr wrap="square" lIns="0" tIns="0" rIns="0" bIns="0" rtlCol="0" anchor="t"/>
          <a:lstStyle/>
          <a:p>
            <a:pPr marL="0" indent="0">
              <a:lnSpc>
                <a:spcPts val="2600"/>
              </a:lnSpc>
              <a:buNone/>
            </a:pPr>
            <a:r>
              <a:rPr lang="en-US" sz="1600" b="1" dirty="0">
                <a:solidFill>
                  <a:srgbClr val="E5E0DF"/>
                </a:solidFill>
                <a:latin typeface="Roboto Light" pitchFamily="34" charset="0"/>
                <a:ea typeface="Roboto Light" pitchFamily="34" charset="-122"/>
                <a:cs typeface="Roboto Light" pitchFamily="34" charset="-120"/>
              </a:rPr>
              <a:t>Correlation Analysis:</a:t>
            </a:r>
            <a:r>
              <a:rPr lang="en-US" sz="1600" dirty="0">
                <a:solidFill>
                  <a:srgbClr val="E5E0DF"/>
                </a:solidFill>
                <a:latin typeface="Roboto Light" pitchFamily="34" charset="0"/>
                <a:ea typeface="Roboto Light" pitchFamily="34" charset="-122"/>
                <a:cs typeface="Roboto Light" pitchFamily="34" charset="-120"/>
              </a:rPr>
              <a:t> IDG correlations with evolutionary conservation are as poor as IG, with negative or near-zero coefficients.</a:t>
            </a:r>
            <a:endParaRPr lang="en-US" sz="1600" dirty="0"/>
          </a:p>
        </p:txBody>
      </p:sp>
      <p:sp>
        <p:nvSpPr>
          <p:cNvPr id="6" name="Text 2"/>
          <p:cNvSpPr/>
          <p:nvPr/>
        </p:nvSpPr>
        <p:spPr>
          <a:xfrm>
            <a:off x="725924" y="3075146"/>
            <a:ext cx="8597690" cy="663654"/>
          </a:xfrm>
          <a:prstGeom prst="rect">
            <a:avLst/>
          </a:prstGeom>
          <a:noFill/>
          <a:ln/>
        </p:spPr>
        <p:txBody>
          <a:bodyPr wrap="square" lIns="0" tIns="0" rIns="0" bIns="0" rtlCol="0" anchor="t"/>
          <a:lstStyle/>
          <a:p>
            <a:pPr marL="342900" indent="-342900" algn="l">
              <a:lnSpc>
                <a:spcPts val="2600"/>
              </a:lnSpc>
              <a:buSzPct val="100000"/>
              <a:buChar char="•"/>
            </a:pPr>
            <a:r>
              <a:rPr lang="en-US" sz="1600" dirty="0">
                <a:solidFill>
                  <a:srgbClr val="E5E0DF"/>
                </a:solidFill>
                <a:latin typeface="Roboto Light" pitchFamily="34" charset="0"/>
                <a:ea typeface="Roboto Light" pitchFamily="34" charset="-122"/>
                <a:cs typeface="Roboto Light" pitchFamily="34" charset="-120"/>
              </a:rPr>
              <a:t>Trypsin Inhibitor I — IDG does not emphasize key disulfide bonds crucial for stability.</a:t>
            </a:r>
            <a:endParaRPr lang="en-US" sz="1600" dirty="0"/>
          </a:p>
        </p:txBody>
      </p:sp>
      <p:sp>
        <p:nvSpPr>
          <p:cNvPr id="7" name="Text 3"/>
          <p:cNvSpPr/>
          <p:nvPr/>
        </p:nvSpPr>
        <p:spPr>
          <a:xfrm>
            <a:off x="725924" y="3505182"/>
            <a:ext cx="7692152" cy="331827"/>
          </a:xfrm>
          <a:prstGeom prst="rect">
            <a:avLst/>
          </a:prstGeom>
          <a:noFill/>
          <a:ln/>
        </p:spPr>
        <p:txBody>
          <a:bodyPr wrap="none" lIns="0" tIns="0" rIns="0" bIns="0" rtlCol="0" anchor="t"/>
          <a:lstStyle/>
          <a:p>
            <a:pPr marL="342900" indent="-342900" algn="l">
              <a:lnSpc>
                <a:spcPts val="2600"/>
              </a:lnSpc>
              <a:buSzPct val="100000"/>
              <a:buChar char="•"/>
            </a:pPr>
            <a:r>
              <a:rPr lang="en-US" sz="1600" dirty="0">
                <a:solidFill>
                  <a:srgbClr val="E5E0DF"/>
                </a:solidFill>
                <a:latin typeface="Roboto Light" pitchFamily="34" charset="0"/>
                <a:ea typeface="Roboto Light" pitchFamily="34" charset="-122"/>
                <a:cs typeface="Roboto Light" pitchFamily="34" charset="-120"/>
              </a:rPr>
              <a:t>Anti-fungal Peptide 2 — Similar failure to capture critical residues.</a:t>
            </a:r>
            <a:endParaRPr lang="en-US" sz="1600" dirty="0"/>
          </a:p>
        </p:txBody>
      </p:sp>
      <p:pic>
        <p:nvPicPr>
          <p:cNvPr id="8" name="Image 2" descr="preencoded.png"/>
          <p:cNvPicPr>
            <a:picLocks noChangeAspect="1"/>
          </p:cNvPicPr>
          <p:nvPr/>
        </p:nvPicPr>
        <p:blipFill>
          <a:blip r:embed="rId5"/>
          <a:stretch>
            <a:fillRect/>
          </a:stretch>
        </p:blipFill>
        <p:spPr>
          <a:xfrm>
            <a:off x="679253" y="3972044"/>
            <a:ext cx="3837811" cy="4149001"/>
          </a:xfrm>
          <a:prstGeom prst="rect">
            <a:avLst/>
          </a:prstGeom>
        </p:spPr>
      </p:pic>
      <p:pic>
        <p:nvPicPr>
          <p:cNvPr id="9" name="Image 3" descr="preencoded.png"/>
          <p:cNvPicPr>
            <a:picLocks noChangeAspect="1"/>
          </p:cNvPicPr>
          <p:nvPr/>
        </p:nvPicPr>
        <p:blipFill>
          <a:blip r:embed="rId6"/>
          <a:stretch>
            <a:fillRect/>
          </a:stretch>
        </p:blipFill>
        <p:spPr>
          <a:xfrm>
            <a:off x="5156445" y="3972044"/>
            <a:ext cx="4240530" cy="414736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93790" y="721876"/>
            <a:ext cx="10206752" cy="708779"/>
          </a:xfrm>
          <a:prstGeom prst="rect">
            <a:avLst/>
          </a:prstGeom>
          <a:noFill/>
          <a:ln/>
        </p:spPr>
        <p:txBody>
          <a:bodyPr wrap="none" lIns="0" tIns="0" rIns="0" bIns="0" rtlCol="0" anchor="t"/>
          <a:lstStyle/>
          <a:p>
            <a:pPr marL="0" indent="0">
              <a:lnSpc>
                <a:spcPts val="5550"/>
              </a:lnSpc>
              <a:buNone/>
            </a:pPr>
            <a:r>
              <a:rPr lang="en-US" sz="4450" dirty="0">
                <a:solidFill>
                  <a:srgbClr val="F2F2F3"/>
                </a:solidFill>
                <a:latin typeface="Poppins Light" pitchFamily="34" charset="0"/>
                <a:ea typeface="Poppins Light" pitchFamily="34" charset="-122"/>
                <a:cs typeface="Poppins Light" pitchFamily="34" charset="-120"/>
              </a:rPr>
              <a:t>IDG Results: Humanin and B1 Domain</a:t>
            </a:r>
            <a:endParaRPr lang="en-US" sz="4450" dirty="0"/>
          </a:p>
        </p:txBody>
      </p:sp>
      <p:sp>
        <p:nvSpPr>
          <p:cNvPr id="3" name="Text 1"/>
          <p:cNvSpPr/>
          <p:nvPr/>
        </p:nvSpPr>
        <p:spPr>
          <a:xfrm>
            <a:off x="793790" y="1884283"/>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1750" b="1" dirty="0">
                <a:solidFill>
                  <a:srgbClr val="E5E0DF"/>
                </a:solidFill>
                <a:latin typeface="Roboto Light" pitchFamily="34" charset="0"/>
                <a:ea typeface="Roboto Light" pitchFamily="34" charset="-122"/>
                <a:cs typeface="Roboto Light" pitchFamily="34" charset="-120"/>
              </a:rPr>
              <a:t>Humanin:</a:t>
            </a:r>
            <a:r>
              <a:rPr lang="en-US" sz="1750" dirty="0">
                <a:solidFill>
                  <a:srgbClr val="E5E0DF"/>
                </a:solidFill>
                <a:latin typeface="Roboto Light" pitchFamily="34" charset="0"/>
                <a:ea typeface="Roboto Light" pitchFamily="34" charset="-122"/>
                <a:cs typeface="Roboto Light" pitchFamily="34" charset="-120"/>
              </a:rPr>
              <a:t> IDG slightly improves over IG by emphasizing the helix, but misses residues at the termini where binding occurs.</a:t>
            </a:r>
            <a:endParaRPr lang="en-US" sz="1750" dirty="0"/>
          </a:p>
        </p:txBody>
      </p:sp>
      <p:sp>
        <p:nvSpPr>
          <p:cNvPr id="4" name="Text 2"/>
          <p:cNvSpPr/>
          <p:nvPr/>
        </p:nvSpPr>
        <p:spPr>
          <a:xfrm>
            <a:off x="793790" y="2326481"/>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1750" b="1" dirty="0">
                <a:solidFill>
                  <a:srgbClr val="E5E0DF"/>
                </a:solidFill>
                <a:latin typeface="Roboto Light" pitchFamily="34" charset="0"/>
                <a:ea typeface="Roboto Light" pitchFamily="34" charset="-122"/>
                <a:cs typeface="Roboto Light" pitchFamily="34" charset="-120"/>
              </a:rPr>
              <a:t>B1 Domain:</a:t>
            </a:r>
            <a:r>
              <a:rPr lang="en-US" sz="1750" dirty="0">
                <a:solidFill>
                  <a:srgbClr val="E5E0DF"/>
                </a:solidFill>
                <a:latin typeface="Roboto Light" pitchFamily="34" charset="0"/>
                <a:ea typeface="Roboto Light" pitchFamily="34" charset="-122"/>
                <a:cs typeface="Roboto Light" pitchFamily="34" charset="-120"/>
              </a:rPr>
              <a:t> IDG fails to highlight residues forming the hydrophobic core and β-strands critical for protein stability.</a:t>
            </a:r>
            <a:endParaRPr lang="en-US" sz="1750" dirty="0"/>
          </a:p>
        </p:txBody>
      </p:sp>
      <p:pic>
        <p:nvPicPr>
          <p:cNvPr id="5" name="Image 0" descr="preencoded.png"/>
          <p:cNvPicPr>
            <a:picLocks noChangeAspect="1"/>
          </p:cNvPicPr>
          <p:nvPr/>
        </p:nvPicPr>
        <p:blipFill>
          <a:blip r:embed="rId3"/>
          <a:stretch>
            <a:fillRect/>
          </a:stretch>
        </p:blipFill>
        <p:spPr>
          <a:xfrm>
            <a:off x="793790" y="2944535"/>
            <a:ext cx="6351270" cy="3925372"/>
          </a:xfrm>
          <a:prstGeom prst="rect">
            <a:avLst/>
          </a:prstGeom>
        </p:spPr>
      </p:pic>
      <p:sp>
        <p:nvSpPr>
          <p:cNvPr id="6" name="Text 3"/>
          <p:cNvSpPr/>
          <p:nvPr/>
        </p:nvSpPr>
        <p:spPr>
          <a:xfrm>
            <a:off x="793790" y="715339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E5E0DF"/>
                </a:solidFill>
                <a:latin typeface="Poppins Light" pitchFamily="34" charset="0"/>
                <a:ea typeface="Poppins Light" pitchFamily="34" charset="-122"/>
                <a:cs typeface="Poppins Light" pitchFamily="34" charset="-120"/>
              </a:rPr>
              <a:t>Humanin</a:t>
            </a:r>
            <a:endParaRPr lang="en-US" sz="2200" dirty="0"/>
          </a:p>
        </p:txBody>
      </p:sp>
      <p:pic>
        <p:nvPicPr>
          <p:cNvPr id="7" name="Image 1" descr="preencoded.png"/>
          <p:cNvPicPr>
            <a:picLocks noChangeAspect="1"/>
          </p:cNvPicPr>
          <p:nvPr/>
        </p:nvPicPr>
        <p:blipFill>
          <a:blip r:embed="rId4"/>
          <a:stretch>
            <a:fillRect/>
          </a:stretch>
        </p:blipFill>
        <p:spPr>
          <a:xfrm>
            <a:off x="7485221" y="2944535"/>
            <a:ext cx="6351389" cy="3925372"/>
          </a:xfrm>
          <a:prstGeom prst="rect">
            <a:avLst/>
          </a:prstGeom>
        </p:spPr>
      </p:pic>
      <p:sp>
        <p:nvSpPr>
          <p:cNvPr id="8" name="Text 4"/>
          <p:cNvSpPr/>
          <p:nvPr/>
        </p:nvSpPr>
        <p:spPr>
          <a:xfrm>
            <a:off x="7485221" y="715339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E5E0DF"/>
                </a:solidFill>
                <a:latin typeface="Poppins Light" pitchFamily="34" charset="0"/>
                <a:ea typeface="Poppins Light" pitchFamily="34" charset="-122"/>
                <a:cs typeface="Poppins Light" pitchFamily="34" charset="-120"/>
              </a:rPr>
              <a:t>B1 Domain</a:t>
            </a:r>
            <a:endParaRPr lang="en-US" sz="2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613570" y="0"/>
            <a:ext cx="4016829" cy="8232577"/>
          </a:xfrm>
          <a:prstGeom prst="rect">
            <a:avLst/>
          </a:prstGeom>
        </p:spPr>
      </p:pic>
      <p:pic>
        <p:nvPicPr>
          <p:cNvPr id="3" name="Image 1" descr="preencoded.png"/>
          <p:cNvPicPr>
            <a:picLocks noChangeAspect="1"/>
          </p:cNvPicPr>
          <p:nvPr/>
        </p:nvPicPr>
        <p:blipFill>
          <a:blip r:embed="rId4"/>
          <a:stretch>
            <a:fillRect/>
          </a:stretch>
        </p:blipFill>
        <p:spPr>
          <a:xfrm>
            <a:off x="10688579" y="3265714"/>
            <a:ext cx="3945160" cy="1390106"/>
          </a:xfrm>
          <a:prstGeom prst="rect">
            <a:avLst/>
          </a:prstGeom>
        </p:spPr>
      </p:pic>
      <p:sp>
        <p:nvSpPr>
          <p:cNvPr id="4" name="Text 0"/>
          <p:cNvSpPr/>
          <p:nvPr/>
        </p:nvSpPr>
        <p:spPr>
          <a:xfrm>
            <a:off x="655201" y="514707"/>
            <a:ext cx="4680109" cy="584954"/>
          </a:xfrm>
          <a:prstGeom prst="rect">
            <a:avLst/>
          </a:prstGeom>
          <a:noFill/>
          <a:ln/>
        </p:spPr>
        <p:txBody>
          <a:bodyPr wrap="none" lIns="0" tIns="0" rIns="0" bIns="0" rtlCol="0" anchor="t"/>
          <a:lstStyle/>
          <a:p>
            <a:pPr marL="0" indent="0">
              <a:lnSpc>
                <a:spcPts val="4600"/>
              </a:lnSpc>
              <a:buNone/>
            </a:pPr>
            <a:r>
              <a:rPr lang="en-US" sz="3650" dirty="0">
                <a:solidFill>
                  <a:srgbClr val="F2F2F3"/>
                </a:solidFill>
                <a:latin typeface="Poppins Light" pitchFamily="34" charset="0"/>
                <a:ea typeface="Poppins Light" pitchFamily="34" charset="-122"/>
                <a:cs typeface="Poppins Light" pitchFamily="34" charset="-120"/>
              </a:rPr>
              <a:t>PA: A Step Forward?</a:t>
            </a:r>
            <a:endParaRPr lang="en-US" sz="3650" dirty="0"/>
          </a:p>
        </p:txBody>
      </p:sp>
      <p:sp>
        <p:nvSpPr>
          <p:cNvPr id="5" name="Text 1"/>
          <p:cNvSpPr/>
          <p:nvPr/>
        </p:nvSpPr>
        <p:spPr>
          <a:xfrm>
            <a:off x="655201" y="1380411"/>
            <a:ext cx="7833598" cy="598884"/>
          </a:xfrm>
          <a:prstGeom prst="rect">
            <a:avLst/>
          </a:prstGeom>
          <a:noFill/>
          <a:ln/>
        </p:spPr>
        <p:txBody>
          <a:bodyPr wrap="square" lIns="0" tIns="0" rIns="0" bIns="0" rtlCol="0" anchor="t"/>
          <a:lstStyle/>
          <a:p>
            <a:pPr marL="685800" lvl="1" indent="-342900" algn="l">
              <a:lnSpc>
                <a:spcPts val="2350"/>
              </a:lnSpc>
              <a:buSzPct val="100000"/>
              <a:buChar char="•"/>
            </a:pPr>
            <a:r>
              <a:rPr lang="en-US" sz="1450" dirty="0">
                <a:solidFill>
                  <a:srgbClr val="E5E0DF"/>
                </a:solidFill>
                <a:latin typeface="Roboto Light" pitchFamily="34" charset="0"/>
                <a:ea typeface="Roboto Light" pitchFamily="34" charset="-122"/>
                <a:cs typeface="Roboto Light" pitchFamily="34" charset="-120"/>
              </a:rPr>
              <a:t>PA shows low correlation with interaction energy matrices across proteins, failing to consistently identify inter-residue interactions.</a:t>
            </a:r>
            <a:endParaRPr lang="en-US" sz="1450" dirty="0"/>
          </a:p>
        </p:txBody>
      </p:sp>
      <p:sp>
        <p:nvSpPr>
          <p:cNvPr id="6" name="Text 2"/>
          <p:cNvSpPr/>
          <p:nvPr/>
        </p:nvSpPr>
        <p:spPr>
          <a:xfrm>
            <a:off x="655201" y="2044779"/>
            <a:ext cx="7833598" cy="299442"/>
          </a:xfrm>
          <a:prstGeom prst="rect">
            <a:avLst/>
          </a:prstGeom>
          <a:noFill/>
          <a:ln/>
        </p:spPr>
        <p:txBody>
          <a:bodyPr wrap="none" lIns="0" tIns="0" rIns="0" bIns="0" rtlCol="0" anchor="t"/>
          <a:lstStyle/>
          <a:p>
            <a:pPr marL="685800" lvl="1" indent="-342900" algn="l">
              <a:lnSpc>
                <a:spcPts val="2350"/>
              </a:lnSpc>
              <a:buSzPct val="100000"/>
              <a:buChar char="•"/>
            </a:pPr>
            <a:r>
              <a:rPr lang="en-US" sz="1450" dirty="0">
                <a:solidFill>
                  <a:srgbClr val="E5E0DF"/>
                </a:solidFill>
                <a:latin typeface="Roboto Light" pitchFamily="34" charset="0"/>
                <a:ea typeface="Roboto Light" pitchFamily="34" charset="-122"/>
                <a:cs typeface="Roboto Light" pitchFamily="34" charset="-120"/>
              </a:rPr>
              <a:t>Trypsin Inhibitor — PA misses disulfide bonds essential for structure.</a:t>
            </a:r>
            <a:endParaRPr lang="en-US" sz="1450" dirty="0"/>
          </a:p>
        </p:txBody>
      </p:sp>
      <p:sp>
        <p:nvSpPr>
          <p:cNvPr id="7" name="Text 3"/>
          <p:cNvSpPr/>
          <p:nvPr/>
        </p:nvSpPr>
        <p:spPr>
          <a:xfrm>
            <a:off x="655201" y="2409706"/>
            <a:ext cx="7833598" cy="299442"/>
          </a:xfrm>
          <a:prstGeom prst="rect">
            <a:avLst/>
          </a:prstGeom>
          <a:noFill/>
          <a:ln/>
        </p:spPr>
        <p:txBody>
          <a:bodyPr wrap="none" lIns="0" tIns="0" rIns="0" bIns="0" rtlCol="0" anchor="t"/>
          <a:lstStyle/>
          <a:p>
            <a:pPr marL="685800" lvl="1" indent="-342900" algn="l">
              <a:lnSpc>
                <a:spcPts val="2350"/>
              </a:lnSpc>
              <a:buSzPct val="100000"/>
              <a:buChar char="•"/>
            </a:pPr>
            <a:r>
              <a:rPr lang="en-US" sz="1450" dirty="0">
                <a:solidFill>
                  <a:srgbClr val="E5E0DF"/>
                </a:solidFill>
                <a:latin typeface="Roboto Light" pitchFamily="34" charset="0"/>
                <a:ea typeface="Roboto Light" pitchFamily="34" charset="-122"/>
                <a:cs typeface="Roboto Light" pitchFamily="34" charset="-120"/>
              </a:rPr>
              <a:t>Hylin-a1 — PA does not highlight (i, i+3) hydrogen bonding expected in an α-helix.</a:t>
            </a:r>
            <a:endParaRPr lang="en-US" sz="1450" dirty="0"/>
          </a:p>
        </p:txBody>
      </p:sp>
      <p:pic>
        <p:nvPicPr>
          <p:cNvPr id="8" name="Image 2" descr="preencoded.png"/>
          <p:cNvPicPr>
            <a:picLocks noChangeAspect="1"/>
          </p:cNvPicPr>
          <p:nvPr/>
        </p:nvPicPr>
        <p:blipFill>
          <a:blip r:embed="rId5"/>
          <a:stretch>
            <a:fillRect/>
          </a:stretch>
        </p:blipFill>
        <p:spPr>
          <a:xfrm>
            <a:off x="662821" y="2896433"/>
            <a:ext cx="8430386" cy="2422327"/>
          </a:xfrm>
          <a:prstGeom prst="rect">
            <a:avLst/>
          </a:prstGeom>
        </p:spPr>
      </p:pic>
      <p:pic>
        <p:nvPicPr>
          <p:cNvPr id="9" name="Image 3" descr="preencoded.png"/>
          <p:cNvPicPr>
            <a:picLocks noChangeAspect="1"/>
          </p:cNvPicPr>
          <p:nvPr/>
        </p:nvPicPr>
        <p:blipFill>
          <a:blip r:embed="rId6"/>
          <a:stretch>
            <a:fillRect/>
          </a:stretch>
        </p:blipFill>
        <p:spPr>
          <a:xfrm>
            <a:off x="662820" y="5521168"/>
            <a:ext cx="8430387" cy="242232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Text 0"/>
          <p:cNvSpPr/>
          <p:nvPr/>
        </p:nvSpPr>
        <p:spPr>
          <a:xfrm>
            <a:off x="649010" y="509945"/>
            <a:ext cx="4315539" cy="347663"/>
          </a:xfrm>
          <a:prstGeom prst="rect">
            <a:avLst/>
          </a:prstGeom>
          <a:noFill/>
          <a:ln/>
        </p:spPr>
        <p:txBody>
          <a:bodyPr wrap="none" lIns="0" tIns="0" rIns="0" bIns="0" rtlCol="0" anchor="t"/>
          <a:lstStyle/>
          <a:p>
            <a:pPr marL="0" indent="0">
              <a:lnSpc>
                <a:spcPts val="2700"/>
              </a:lnSpc>
              <a:buNone/>
            </a:pPr>
            <a:r>
              <a:rPr lang="en-US" sz="2150" dirty="0">
                <a:solidFill>
                  <a:srgbClr val="F2F2F3"/>
                </a:solidFill>
                <a:latin typeface="Poppins Light" pitchFamily="34" charset="0"/>
                <a:ea typeface="Poppins Light" pitchFamily="34" charset="-122"/>
                <a:cs typeface="Poppins Light" pitchFamily="34" charset="-120"/>
              </a:rPr>
              <a:t>PA Results: Con-T and Humanin</a:t>
            </a:r>
            <a:endParaRPr lang="en-US" sz="2150" dirty="0"/>
          </a:p>
        </p:txBody>
      </p:sp>
      <p:sp>
        <p:nvSpPr>
          <p:cNvPr id="3" name="Text 1"/>
          <p:cNvSpPr/>
          <p:nvPr/>
        </p:nvSpPr>
        <p:spPr>
          <a:xfrm>
            <a:off x="649010" y="1042988"/>
            <a:ext cx="13332381" cy="296704"/>
          </a:xfrm>
          <a:prstGeom prst="rect">
            <a:avLst/>
          </a:prstGeom>
          <a:noFill/>
          <a:ln/>
        </p:spPr>
        <p:txBody>
          <a:bodyPr wrap="none" lIns="0" tIns="0" rIns="0" bIns="0" rtlCol="0" anchor="t"/>
          <a:lstStyle/>
          <a:p>
            <a:pPr marL="342900" indent="-342900" algn="l">
              <a:lnSpc>
                <a:spcPts val="2300"/>
              </a:lnSpc>
              <a:buSzPct val="100000"/>
              <a:buChar char="•"/>
            </a:pPr>
            <a:r>
              <a:rPr lang="en-US" sz="1450" b="1" dirty="0">
                <a:solidFill>
                  <a:srgbClr val="E5E0DF"/>
                </a:solidFill>
                <a:latin typeface="Roboto Light" pitchFamily="34" charset="0"/>
                <a:ea typeface="Roboto Light" pitchFamily="34" charset="-122"/>
                <a:cs typeface="Roboto Light" pitchFamily="34" charset="-120"/>
              </a:rPr>
              <a:t>Con-T:</a:t>
            </a:r>
            <a:r>
              <a:rPr lang="en-US" sz="1450" dirty="0">
                <a:solidFill>
                  <a:srgbClr val="E5E0DF"/>
                </a:solidFill>
                <a:latin typeface="Roboto Light" pitchFamily="34" charset="0"/>
                <a:ea typeface="Roboto Light" pitchFamily="34" charset="-122"/>
                <a:cs typeface="Roboto Light" pitchFamily="34" charset="-120"/>
              </a:rPr>
              <a:t> PA misses key interactions, such as hydrogen bonds and disulfide linkages critical for stability.</a:t>
            </a:r>
            <a:endParaRPr lang="en-US" sz="1450" dirty="0"/>
          </a:p>
        </p:txBody>
      </p:sp>
      <p:pic>
        <p:nvPicPr>
          <p:cNvPr id="4" name="Image 0" descr="preencoded.png"/>
          <p:cNvPicPr>
            <a:picLocks noChangeAspect="1"/>
          </p:cNvPicPr>
          <p:nvPr/>
        </p:nvPicPr>
        <p:blipFill>
          <a:blip r:embed="rId3"/>
          <a:stretch>
            <a:fillRect/>
          </a:stretch>
        </p:blipFill>
        <p:spPr>
          <a:xfrm>
            <a:off x="1089882" y="1525072"/>
            <a:ext cx="10900410" cy="621863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Text 0"/>
          <p:cNvSpPr/>
          <p:nvPr/>
        </p:nvSpPr>
        <p:spPr>
          <a:xfrm>
            <a:off x="644962" y="506730"/>
            <a:ext cx="4287798" cy="345519"/>
          </a:xfrm>
          <a:prstGeom prst="rect">
            <a:avLst/>
          </a:prstGeom>
          <a:noFill/>
          <a:ln/>
        </p:spPr>
        <p:txBody>
          <a:bodyPr wrap="none" lIns="0" tIns="0" rIns="0" bIns="0" rtlCol="0" anchor="t"/>
          <a:lstStyle/>
          <a:p>
            <a:pPr marL="0" indent="0">
              <a:lnSpc>
                <a:spcPts val="2700"/>
              </a:lnSpc>
              <a:buNone/>
            </a:pPr>
            <a:r>
              <a:rPr lang="en-US" sz="2150" dirty="0">
                <a:solidFill>
                  <a:srgbClr val="F2F2F3"/>
                </a:solidFill>
                <a:latin typeface="Poppins Light" pitchFamily="34" charset="0"/>
                <a:ea typeface="Poppins Light" pitchFamily="34" charset="-122"/>
                <a:cs typeface="Poppins Light" pitchFamily="34" charset="-120"/>
              </a:rPr>
              <a:t>PA Results: Con-T and Humanin</a:t>
            </a:r>
            <a:endParaRPr lang="en-US" sz="2150" dirty="0"/>
          </a:p>
        </p:txBody>
      </p:sp>
      <p:sp>
        <p:nvSpPr>
          <p:cNvPr id="3" name="Text 1"/>
          <p:cNvSpPr/>
          <p:nvPr/>
        </p:nvSpPr>
        <p:spPr>
          <a:xfrm>
            <a:off x="644962" y="1036439"/>
            <a:ext cx="13340477" cy="294799"/>
          </a:xfrm>
          <a:prstGeom prst="rect">
            <a:avLst/>
          </a:prstGeom>
          <a:noFill/>
          <a:ln/>
        </p:spPr>
        <p:txBody>
          <a:bodyPr wrap="none" lIns="0" tIns="0" rIns="0" bIns="0" rtlCol="0" anchor="t"/>
          <a:lstStyle/>
          <a:p>
            <a:pPr marL="342900" indent="-342900" algn="l">
              <a:lnSpc>
                <a:spcPts val="2300"/>
              </a:lnSpc>
              <a:buSzPct val="100000"/>
              <a:buChar char="•"/>
            </a:pPr>
            <a:r>
              <a:rPr lang="en-US" sz="1450" b="1" dirty="0">
                <a:solidFill>
                  <a:srgbClr val="E5E0DF"/>
                </a:solidFill>
                <a:latin typeface="Roboto Light" pitchFamily="34" charset="0"/>
                <a:ea typeface="Roboto Light" pitchFamily="34" charset="-122"/>
                <a:cs typeface="Roboto Light" pitchFamily="34" charset="-120"/>
              </a:rPr>
              <a:t>Humanin:</a:t>
            </a:r>
            <a:r>
              <a:rPr lang="en-US" sz="1450" dirty="0">
                <a:solidFill>
                  <a:srgbClr val="E5E0DF"/>
                </a:solidFill>
                <a:latin typeface="Roboto Light" pitchFamily="34" charset="0"/>
                <a:ea typeface="Roboto Light" pitchFamily="34" charset="-122"/>
                <a:cs typeface="Roboto Light" pitchFamily="34" charset="-120"/>
              </a:rPr>
              <a:t> PA focuses on scattered residues, failing to capture the helix important for function.</a:t>
            </a:r>
            <a:endParaRPr lang="en-US" sz="1450" dirty="0"/>
          </a:p>
        </p:txBody>
      </p:sp>
      <p:pic>
        <p:nvPicPr>
          <p:cNvPr id="4" name="Image 0" descr="preencoded.png"/>
          <p:cNvPicPr>
            <a:picLocks noChangeAspect="1"/>
          </p:cNvPicPr>
          <p:nvPr/>
        </p:nvPicPr>
        <p:blipFill>
          <a:blip r:embed="rId3"/>
          <a:stretch>
            <a:fillRect/>
          </a:stretch>
        </p:blipFill>
        <p:spPr>
          <a:xfrm>
            <a:off x="1069505" y="1515428"/>
            <a:ext cx="10837902" cy="623720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2" name="Text 0"/>
          <p:cNvSpPr/>
          <p:nvPr/>
        </p:nvSpPr>
        <p:spPr>
          <a:xfrm>
            <a:off x="793790" y="1702237"/>
            <a:ext cx="9264968" cy="708779"/>
          </a:xfrm>
          <a:prstGeom prst="rect">
            <a:avLst/>
          </a:prstGeom>
          <a:noFill/>
          <a:ln/>
        </p:spPr>
        <p:txBody>
          <a:bodyPr wrap="none" lIns="0" tIns="0" rIns="0" bIns="0" rtlCol="0" anchor="t"/>
          <a:lstStyle/>
          <a:p>
            <a:pPr marL="0" indent="0">
              <a:lnSpc>
                <a:spcPts val="5550"/>
              </a:lnSpc>
              <a:buNone/>
            </a:pPr>
            <a:r>
              <a:rPr lang="en-US" sz="4450" dirty="0">
                <a:solidFill>
                  <a:srgbClr val="F2F2F3"/>
                </a:solidFill>
                <a:latin typeface="Poppins Light" pitchFamily="34" charset="0"/>
                <a:ea typeface="Poppins Light" pitchFamily="34" charset="-122"/>
                <a:cs typeface="Poppins Light" pitchFamily="34" charset="-120"/>
              </a:rPr>
              <a:t>Conclusion and Future Directions</a:t>
            </a:r>
            <a:endParaRPr lang="en-US" sz="4450" dirty="0"/>
          </a:p>
        </p:txBody>
      </p:sp>
      <p:sp>
        <p:nvSpPr>
          <p:cNvPr id="3" name="Text 1"/>
          <p:cNvSpPr/>
          <p:nvPr/>
        </p:nvSpPr>
        <p:spPr>
          <a:xfrm>
            <a:off x="793790" y="2864644"/>
            <a:ext cx="8560275"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Current explainability methods struggle to accurately reflect established measures of protein structure, such as evolutionary conservation and interaction energies.</a:t>
            </a:r>
            <a:endParaRPr lang="en-US" sz="1750" dirty="0"/>
          </a:p>
        </p:txBody>
      </p:sp>
      <p:sp>
        <p:nvSpPr>
          <p:cNvPr id="4" name="Text 2"/>
          <p:cNvSpPr/>
          <p:nvPr/>
        </p:nvSpPr>
        <p:spPr>
          <a:xfrm>
            <a:off x="793790" y="3669744"/>
            <a:ext cx="13042821" cy="362903"/>
          </a:xfrm>
          <a:prstGeom prst="rect">
            <a:avLst/>
          </a:prstGeom>
          <a:noFill/>
          <a:ln/>
        </p:spPr>
        <p:txBody>
          <a:bodyPr wrap="none" lIns="0" tIns="0" rIns="0" bIns="0" rtlCol="0" anchor="t"/>
          <a:lstStyle/>
          <a:p>
            <a:pPr marL="685800" lvl="1"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Integrated Gradients (IG),</a:t>
            </a:r>
            <a:endParaRPr lang="en-US" sz="1750" dirty="0"/>
          </a:p>
        </p:txBody>
      </p:sp>
      <p:sp>
        <p:nvSpPr>
          <p:cNvPr id="5" name="Text 3"/>
          <p:cNvSpPr/>
          <p:nvPr/>
        </p:nvSpPr>
        <p:spPr>
          <a:xfrm>
            <a:off x="793790" y="4111943"/>
            <a:ext cx="13042821" cy="362903"/>
          </a:xfrm>
          <a:prstGeom prst="rect">
            <a:avLst/>
          </a:prstGeom>
          <a:noFill/>
          <a:ln/>
        </p:spPr>
        <p:txBody>
          <a:bodyPr wrap="none" lIns="0" tIns="0" rIns="0" bIns="0" rtlCol="0" anchor="t"/>
          <a:lstStyle/>
          <a:p>
            <a:pPr marL="685800" lvl="1"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Integrated Directional Gradients (IDG), and</a:t>
            </a:r>
            <a:endParaRPr lang="en-US" sz="1750" dirty="0"/>
          </a:p>
        </p:txBody>
      </p:sp>
      <p:sp>
        <p:nvSpPr>
          <p:cNvPr id="6" name="Text 4"/>
          <p:cNvSpPr/>
          <p:nvPr/>
        </p:nvSpPr>
        <p:spPr>
          <a:xfrm>
            <a:off x="793790" y="4554141"/>
            <a:ext cx="13042821" cy="362903"/>
          </a:xfrm>
          <a:prstGeom prst="rect">
            <a:avLst/>
          </a:prstGeom>
          <a:noFill/>
          <a:ln/>
        </p:spPr>
        <p:txBody>
          <a:bodyPr wrap="none" lIns="0" tIns="0" rIns="0" bIns="0" rtlCol="0" anchor="t"/>
          <a:lstStyle/>
          <a:p>
            <a:pPr marL="685800" lvl="1"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Pairwise Attention (PA)</a:t>
            </a:r>
            <a:endParaRPr lang="en-US" sz="1750" dirty="0"/>
          </a:p>
        </p:txBody>
      </p:sp>
      <p:sp>
        <p:nvSpPr>
          <p:cNvPr id="7" name="Text 5"/>
          <p:cNvSpPr/>
          <p:nvPr/>
        </p:nvSpPr>
        <p:spPr>
          <a:xfrm>
            <a:off x="793790" y="5208612"/>
            <a:ext cx="13042821"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Moving forward, explore refining the definition of "ground truth" by considering alternative metrics or experimental validation.</a:t>
            </a:r>
            <a:endParaRPr lang="en-US" sz="1750" dirty="0"/>
          </a:p>
        </p:txBody>
      </p:sp>
      <p:sp>
        <p:nvSpPr>
          <p:cNvPr id="8" name="Text 6"/>
          <p:cNvSpPr/>
          <p:nvPr/>
        </p:nvSpPr>
        <p:spPr>
          <a:xfrm>
            <a:off x="793790" y="5801439"/>
            <a:ext cx="13042821"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Additionally, improve existing XAI methods to better align with the complexities of advanced protein folding models like AlphaFold.</a:t>
            </a:r>
            <a:endParaRPr lang="en-US" sz="1750" dirty="0"/>
          </a:p>
        </p:txBody>
      </p:sp>
      <p:pic>
        <p:nvPicPr>
          <p:cNvPr id="9" name="Picture 8" descr="A qr code with blue circles&#10;&#10;AI-generated content may be incorrect.">
            <a:extLst>
              <a:ext uri="{FF2B5EF4-FFF2-40B4-BE49-F238E27FC236}">
                <a16:creationId xmlns:a16="http://schemas.microsoft.com/office/drawing/2014/main" id="{75B8C9A3-0D06-0CFC-E94D-6A505EB950EC}"/>
              </a:ext>
            </a:extLst>
          </p:cNvPr>
          <p:cNvPicPr>
            <a:picLocks noChangeAspect="1"/>
          </p:cNvPicPr>
          <p:nvPr/>
        </p:nvPicPr>
        <p:blipFill>
          <a:blip r:embed="rId3"/>
          <a:stretch>
            <a:fillRect/>
          </a:stretch>
        </p:blipFill>
        <p:spPr>
          <a:xfrm>
            <a:off x="11488826" y="2201526"/>
            <a:ext cx="2347784" cy="2352615"/>
          </a:xfrm>
          <a:prstGeom prst="rect">
            <a:avLst/>
          </a:prstGeom>
        </p:spPr>
      </p:pic>
      <p:sp>
        <p:nvSpPr>
          <p:cNvPr id="10" name="TextBox 9">
            <a:extLst>
              <a:ext uri="{FF2B5EF4-FFF2-40B4-BE49-F238E27FC236}">
                <a16:creationId xmlns:a16="http://schemas.microsoft.com/office/drawing/2014/main" id="{745EA28D-D535-66B4-E637-1DFCAF33DF01}"/>
              </a:ext>
            </a:extLst>
          </p:cNvPr>
          <p:cNvSpPr txBox="1"/>
          <p:nvPr/>
        </p:nvSpPr>
        <p:spPr>
          <a:xfrm>
            <a:off x="11281719" y="4661043"/>
            <a:ext cx="2989986" cy="369332"/>
          </a:xfrm>
          <a:prstGeom prst="rect">
            <a:avLst/>
          </a:prstGeom>
          <a:noFill/>
        </p:spPr>
        <p:txBody>
          <a:bodyPr wrap="none" rtlCol="0">
            <a:spAutoFit/>
          </a:bodyPr>
          <a:lstStyle/>
          <a:p>
            <a:r>
              <a:rPr lang="en-US" dirty="0">
                <a:solidFill>
                  <a:schemeClr val="bg1"/>
                </a:solidFill>
              </a:rPr>
              <a:t>Extended 25-page manuscript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665327"/>
            <a:ext cx="7556421" cy="1417558"/>
          </a:xfrm>
          <a:prstGeom prst="rect">
            <a:avLst/>
          </a:prstGeom>
          <a:noFill/>
          <a:ln/>
        </p:spPr>
        <p:txBody>
          <a:bodyPr wrap="square" lIns="0" tIns="0" rIns="0" bIns="0" rtlCol="0" anchor="t"/>
          <a:lstStyle/>
          <a:p>
            <a:pPr marL="0" indent="0">
              <a:lnSpc>
                <a:spcPts val="5550"/>
              </a:lnSpc>
              <a:buNone/>
            </a:pPr>
            <a:r>
              <a:rPr lang="en-US" sz="4450" dirty="0">
                <a:solidFill>
                  <a:srgbClr val="F2F2F3"/>
                </a:solidFill>
                <a:latin typeface="Poppins Light" pitchFamily="34" charset="0"/>
                <a:ea typeface="Poppins Light" pitchFamily="34" charset="-122"/>
                <a:cs typeface="Poppins Light" pitchFamily="34" charset="-120"/>
              </a:rPr>
              <a:t>Explaining Protein Folding Models</a:t>
            </a:r>
            <a:endParaRPr lang="en-US" sz="4450" dirty="0"/>
          </a:p>
        </p:txBody>
      </p:sp>
      <p:sp>
        <p:nvSpPr>
          <p:cNvPr id="4" name="Text 1"/>
          <p:cNvSpPr/>
          <p:nvPr/>
        </p:nvSpPr>
        <p:spPr>
          <a:xfrm>
            <a:off x="793790" y="3423047"/>
            <a:ext cx="7556421"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Understanding protein folding is crucial for deciphering the link between a protein's structure and its biological function.</a:t>
            </a:r>
            <a:endParaRPr lang="en-US" sz="1750" dirty="0"/>
          </a:p>
        </p:txBody>
      </p:sp>
      <p:sp>
        <p:nvSpPr>
          <p:cNvPr id="5" name="Text 2"/>
          <p:cNvSpPr/>
          <p:nvPr/>
        </p:nvSpPr>
        <p:spPr>
          <a:xfrm>
            <a:off x="793790" y="4228148"/>
            <a:ext cx="7556421"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While models like AlphaFold2 accurately predict protein structures, their inner workings remain opaque.</a:t>
            </a:r>
            <a:endParaRPr lang="en-US" sz="1750" dirty="0"/>
          </a:p>
        </p:txBody>
      </p:sp>
      <p:sp>
        <p:nvSpPr>
          <p:cNvPr id="6" name="Text 3"/>
          <p:cNvSpPr/>
          <p:nvPr/>
        </p:nvSpPr>
        <p:spPr>
          <a:xfrm>
            <a:off x="793790" y="5033248"/>
            <a:ext cx="7556421" cy="1088708"/>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This presentation seeks to explore explainable AI (XAI) to illuminate these mechanisms and try to reveal the key amino acid residues influencing protein structure and function.</a:t>
            </a:r>
            <a:endParaRPr lang="en-US" sz="1750" dirty="0"/>
          </a:p>
        </p:txBody>
      </p:sp>
      <p:sp>
        <p:nvSpPr>
          <p:cNvPr id="7" name="Text 4"/>
          <p:cNvSpPr/>
          <p:nvPr/>
        </p:nvSpPr>
        <p:spPr>
          <a:xfrm>
            <a:off x="793790" y="6201251"/>
            <a:ext cx="7556421" cy="362903"/>
          </a:xfrm>
          <a:prstGeom prst="rect">
            <a:avLst/>
          </a:prstGeom>
          <a:noFill/>
          <a:ln/>
        </p:spPr>
        <p:txBody>
          <a:bodyPr wrap="none" lIns="0" tIns="0" rIns="0" bIns="0" rtlCol="0" anchor="t"/>
          <a:lstStyle/>
          <a:p>
            <a:pPr marL="685800" lvl="1"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But our results are not very positive yet!</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435775"/>
            <a:ext cx="6532721" cy="708779"/>
          </a:xfrm>
          <a:prstGeom prst="rect">
            <a:avLst/>
          </a:prstGeom>
          <a:noFill/>
          <a:ln/>
        </p:spPr>
        <p:txBody>
          <a:bodyPr wrap="none" lIns="0" tIns="0" rIns="0" bIns="0" rtlCol="0" anchor="t"/>
          <a:lstStyle/>
          <a:p>
            <a:pPr marL="0" indent="0">
              <a:lnSpc>
                <a:spcPts val="5550"/>
              </a:lnSpc>
              <a:buNone/>
            </a:pPr>
            <a:r>
              <a:rPr lang="en-US" sz="4450" dirty="0">
                <a:solidFill>
                  <a:srgbClr val="F2F2F3"/>
                </a:solidFill>
                <a:latin typeface="Poppins Light" pitchFamily="34" charset="0"/>
                <a:ea typeface="Poppins Light" pitchFamily="34" charset="-122"/>
                <a:cs typeface="Poppins Light" pitchFamily="34" charset="-120"/>
              </a:rPr>
              <a:t>Context and Motivation</a:t>
            </a:r>
            <a:endParaRPr lang="en-US" sz="4450" dirty="0"/>
          </a:p>
        </p:txBody>
      </p:sp>
      <p:sp>
        <p:nvSpPr>
          <p:cNvPr id="3" name="Text 1"/>
          <p:cNvSpPr/>
          <p:nvPr/>
        </p:nvSpPr>
        <p:spPr>
          <a:xfrm>
            <a:off x="793790" y="2484715"/>
            <a:ext cx="13042821" cy="1088708"/>
          </a:xfrm>
          <a:prstGeom prst="rect">
            <a:avLst/>
          </a:prstGeom>
          <a:noFill/>
          <a:ln/>
        </p:spPr>
        <p:txBody>
          <a:bodyPr wrap="square" lIns="0" tIns="0" rIns="0" bIns="0" rtlCol="0" anchor="t"/>
          <a:lstStyle/>
          <a:p>
            <a:pPr marL="0" indent="0">
              <a:lnSpc>
                <a:spcPts val="2850"/>
              </a:lnSpc>
              <a:buNone/>
            </a:pPr>
            <a:r>
              <a:rPr lang="en-US" sz="1750" dirty="0">
                <a:solidFill>
                  <a:srgbClr val="E5E0DF"/>
                </a:solidFill>
                <a:latin typeface="Roboto Light" pitchFamily="34" charset="0"/>
                <a:ea typeface="Roboto Light" pitchFamily="34" charset="-122"/>
                <a:cs typeface="Roboto Light" pitchFamily="34" charset="-120"/>
              </a:rPr>
              <a:t>Deep learning models like AlphaFold have revolutionized structural biology, enabling highly accurate protein structure prediction. However, despite their predictive power, these complex models lack interpretability, hindering trust in critical applications such as drug discovery and clinical diagnostics.</a:t>
            </a:r>
            <a:endParaRPr lang="en-US" sz="1750" dirty="0"/>
          </a:p>
        </p:txBody>
      </p:sp>
      <p:sp>
        <p:nvSpPr>
          <p:cNvPr id="4" name="Text 2"/>
          <p:cNvSpPr/>
          <p:nvPr/>
        </p:nvSpPr>
        <p:spPr>
          <a:xfrm>
            <a:off x="793790" y="3913584"/>
            <a:ext cx="4971931" cy="566976"/>
          </a:xfrm>
          <a:prstGeom prst="rect">
            <a:avLst/>
          </a:prstGeom>
          <a:noFill/>
          <a:ln/>
        </p:spPr>
        <p:txBody>
          <a:bodyPr wrap="none" lIns="0" tIns="0" rIns="0" bIns="0" rtlCol="0" anchor="t"/>
          <a:lstStyle/>
          <a:p>
            <a:pPr marL="0" indent="0">
              <a:lnSpc>
                <a:spcPts val="4450"/>
              </a:lnSpc>
              <a:buNone/>
            </a:pPr>
            <a:r>
              <a:rPr lang="en-US" sz="3550" dirty="0">
                <a:solidFill>
                  <a:srgbClr val="F2F2F3"/>
                </a:solidFill>
                <a:latin typeface="Poppins Light" pitchFamily="34" charset="0"/>
                <a:ea typeface="Poppins Light" pitchFamily="34" charset="-122"/>
                <a:cs typeface="Poppins Light" pitchFamily="34" charset="-120"/>
              </a:rPr>
              <a:t>Our Focus in This Work</a:t>
            </a:r>
            <a:endParaRPr lang="en-US" sz="3550" dirty="0"/>
          </a:p>
        </p:txBody>
      </p:sp>
      <p:sp>
        <p:nvSpPr>
          <p:cNvPr id="5" name="Text 3"/>
          <p:cNvSpPr/>
          <p:nvPr/>
        </p:nvSpPr>
        <p:spPr>
          <a:xfrm>
            <a:off x="793790" y="4820722"/>
            <a:ext cx="13042821" cy="725805"/>
          </a:xfrm>
          <a:prstGeom prst="rect">
            <a:avLst/>
          </a:prstGeom>
          <a:noFill/>
          <a:ln/>
        </p:spPr>
        <p:txBody>
          <a:bodyPr wrap="square" lIns="0" tIns="0" rIns="0" bIns="0" rtlCol="0" anchor="t"/>
          <a:lstStyle/>
          <a:p>
            <a:pPr marL="342900" indent="-342900" algn="l">
              <a:lnSpc>
                <a:spcPts val="2850"/>
              </a:lnSpc>
              <a:buSzPct val="100000"/>
              <a:buFont typeface="+mj-lt"/>
              <a:buAutoNum type="arabicPeriod"/>
            </a:pPr>
            <a:r>
              <a:rPr lang="en-US" sz="1750" dirty="0">
                <a:solidFill>
                  <a:srgbClr val="E5E0DF"/>
                </a:solidFill>
                <a:latin typeface="Roboto Light" pitchFamily="34" charset="0"/>
                <a:ea typeface="Roboto Light" pitchFamily="34" charset="-122"/>
                <a:cs typeface="Roboto Light" pitchFamily="34" charset="-120"/>
              </a:rPr>
              <a:t>Evaluate the effectiveness of Integrated Gradients (IG) and Integrated Directional Gradients (IDG) for explaining intricate protein folding models.</a:t>
            </a:r>
            <a:endParaRPr lang="en-US" sz="1750" dirty="0"/>
          </a:p>
        </p:txBody>
      </p:sp>
      <p:sp>
        <p:nvSpPr>
          <p:cNvPr id="6" name="Text 4"/>
          <p:cNvSpPr/>
          <p:nvPr/>
        </p:nvSpPr>
        <p:spPr>
          <a:xfrm>
            <a:off x="793790" y="5625822"/>
            <a:ext cx="13042821" cy="362903"/>
          </a:xfrm>
          <a:prstGeom prst="rect">
            <a:avLst/>
          </a:prstGeom>
          <a:noFill/>
          <a:ln/>
        </p:spPr>
        <p:txBody>
          <a:bodyPr wrap="none" lIns="0" tIns="0" rIns="0" bIns="0" rtlCol="0" anchor="t"/>
          <a:lstStyle/>
          <a:p>
            <a:pPr marL="342900" indent="-342900" algn="l">
              <a:lnSpc>
                <a:spcPts val="2850"/>
              </a:lnSpc>
              <a:buSzPct val="100000"/>
              <a:buFont typeface="+mj-lt"/>
              <a:buAutoNum type="arabicPeriod" startAt="2"/>
            </a:pPr>
            <a:r>
              <a:rPr lang="en-US" sz="1750" dirty="0">
                <a:solidFill>
                  <a:srgbClr val="E5E0DF"/>
                </a:solidFill>
                <a:latin typeface="Roboto Light" pitchFamily="34" charset="0"/>
                <a:ea typeface="Roboto Light" pitchFamily="34" charset="-122"/>
                <a:cs typeface="Roboto Light" pitchFamily="34" charset="-120"/>
              </a:rPr>
              <a:t>Introduce Pair-wise Attention, leveraging internal representations from AlphaFold2's Evoformer stack to provide deeper insights.</a:t>
            </a:r>
            <a:endParaRPr lang="en-US" sz="1750" dirty="0"/>
          </a:p>
        </p:txBody>
      </p:sp>
      <p:sp>
        <p:nvSpPr>
          <p:cNvPr id="7" name="Text 5"/>
          <p:cNvSpPr/>
          <p:nvPr/>
        </p:nvSpPr>
        <p:spPr>
          <a:xfrm>
            <a:off x="793790" y="6068020"/>
            <a:ext cx="13042821" cy="725805"/>
          </a:xfrm>
          <a:prstGeom prst="rect">
            <a:avLst/>
          </a:prstGeom>
          <a:noFill/>
          <a:ln/>
        </p:spPr>
        <p:txBody>
          <a:bodyPr wrap="square" lIns="0" tIns="0" rIns="0" bIns="0" rtlCol="0" anchor="t"/>
          <a:lstStyle/>
          <a:p>
            <a:pPr marL="342900" indent="-342900" algn="l">
              <a:lnSpc>
                <a:spcPts val="2850"/>
              </a:lnSpc>
              <a:buSzPct val="100000"/>
              <a:buFont typeface="+mj-lt"/>
              <a:buAutoNum type="arabicPeriod" startAt="3"/>
            </a:pPr>
            <a:r>
              <a:rPr lang="en-US" sz="1750" dirty="0">
                <a:solidFill>
                  <a:srgbClr val="E5E0DF"/>
                </a:solidFill>
                <a:latin typeface="Roboto Light" pitchFamily="34" charset="0"/>
                <a:ea typeface="Roboto Light" pitchFamily="34" charset="-122"/>
                <a:cs typeface="Roboto Light" pitchFamily="34" charset="-120"/>
              </a:rPr>
              <a:t>Comparatively analyze these methods, both quantitatively and qualitatively, across diverse proteins (e.g., Protein G, Conotoxin, Hylin-a1), demonstrating the practical value of our approach.</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pic>
        <p:nvPicPr>
          <p:cNvPr id="3" name="Image 1" descr="preencoded.png"/>
          <p:cNvPicPr>
            <a:picLocks noChangeAspect="1"/>
          </p:cNvPicPr>
          <p:nvPr/>
        </p:nvPicPr>
        <p:blipFill>
          <a:blip r:embed="rId4"/>
          <a:stretch>
            <a:fillRect/>
          </a:stretch>
        </p:blipFill>
        <p:spPr>
          <a:xfrm>
            <a:off x="9427607" y="2614374"/>
            <a:ext cx="4919186" cy="3000732"/>
          </a:xfrm>
          <a:prstGeom prst="rect">
            <a:avLst/>
          </a:prstGeom>
        </p:spPr>
      </p:pic>
      <p:sp>
        <p:nvSpPr>
          <p:cNvPr id="4" name="Text 0"/>
          <p:cNvSpPr/>
          <p:nvPr/>
        </p:nvSpPr>
        <p:spPr>
          <a:xfrm>
            <a:off x="793790" y="1109901"/>
            <a:ext cx="5851803" cy="708779"/>
          </a:xfrm>
          <a:prstGeom prst="rect">
            <a:avLst/>
          </a:prstGeom>
          <a:noFill/>
          <a:ln/>
        </p:spPr>
        <p:txBody>
          <a:bodyPr wrap="none" lIns="0" tIns="0" rIns="0" bIns="0" rtlCol="0" anchor="t"/>
          <a:lstStyle/>
          <a:p>
            <a:pPr marL="0" indent="0">
              <a:lnSpc>
                <a:spcPts val="5550"/>
              </a:lnSpc>
              <a:buNone/>
            </a:pPr>
            <a:r>
              <a:rPr lang="en-US" sz="4450" dirty="0">
                <a:solidFill>
                  <a:srgbClr val="F2F2F3"/>
                </a:solidFill>
                <a:latin typeface="Poppins Light" pitchFamily="34" charset="0"/>
                <a:ea typeface="Poppins Light" pitchFamily="34" charset="-122"/>
                <a:cs typeface="Poppins Light" pitchFamily="34" charset="-120"/>
              </a:rPr>
              <a:t>Proteins Investigated</a:t>
            </a:r>
            <a:endParaRPr lang="en-US" sz="4450" dirty="0"/>
          </a:p>
        </p:txBody>
      </p:sp>
      <p:sp>
        <p:nvSpPr>
          <p:cNvPr id="5" name="Text 1"/>
          <p:cNvSpPr/>
          <p:nvPr/>
        </p:nvSpPr>
        <p:spPr>
          <a:xfrm>
            <a:off x="793790" y="2158841"/>
            <a:ext cx="7556421" cy="362903"/>
          </a:xfrm>
          <a:prstGeom prst="rect">
            <a:avLst/>
          </a:prstGeom>
          <a:noFill/>
          <a:ln/>
        </p:spPr>
        <p:txBody>
          <a:bodyPr wrap="none" lIns="0" tIns="0" rIns="0" bIns="0" rtlCol="0" anchor="t"/>
          <a:lstStyle/>
          <a:p>
            <a:pPr marL="0" indent="0">
              <a:lnSpc>
                <a:spcPts val="2850"/>
              </a:lnSpc>
              <a:buNone/>
            </a:pPr>
            <a:r>
              <a:rPr lang="en-US" sz="1750" dirty="0">
                <a:solidFill>
                  <a:srgbClr val="E5E0DF"/>
                </a:solidFill>
                <a:latin typeface="Roboto Light" pitchFamily="34" charset="0"/>
                <a:ea typeface="Roboto Light" pitchFamily="34" charset="-122"/>
                <a:cs typeface="Roboto Light" pitchFamily="34" charset="-120"/>
              </a:rPr>
              <a:t>This study investigated 10 proteins, including:</a:t>
            </a:r>
            <a:endParaRPr lang="en-US" sz="1750" dirty="0"/>
          </a:p>
        </p:txBody>
      </p:sp>
      <p:sp>
        <p:nvSpPr>
          <p:cNvPr id="6" name="Text 2"/>
          <p:cNvSpPr/>
          <p:nvPr/>
        </p:nvSpPr>
        <p:spPr>
          <a:xfrm>
            <a:off x="793790" y="2776895"/>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B1 domain of Streptococcal Protein G</a:t>
            </a:r>
            <a:endParaRPr lang="en-US" sz="1750" dirty="0"/>
          </a:p>
        </p:txBody>
      </p:sp>
      <p:sp>
        <p:nvSpPr>
          <p:cNvPr id="7" name="Text 3"/>
          <p:cNvSpPr/>
          <p:nvPr/>
        </p:nvSpPr>
        <p:spPr>
          <a:xfrm>
            <a:off x="793790" y="3219093"/>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Sso10a (Sulfolobus solfataricus)</a:t>
            </a:r>
            <a:endParaRPr lang="en-US" sz="1750" dirty="0"/>
          </a:p>
        </p:txBody>
      </p:sp>
      <p:sp>
        <p:nvSpPr>
          <p:cNvPr id="8" name="Text 4"/>
          <p:cNvSpPr/>
          <p:nvPr/>
        </p:nvSpPr>
        <p:spPr>
          <a:xfrm>
            <a:off x="793790" y="3661291"/>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α-conotoxin RgIA</a:t>
            </a:r>
            <a:endParaRPr lang="en-US" sz="1750" dirty="0"/>
          </a:p>
        </p:txBody>
      </p:sp>
      <p:sp>
        <p:nvSpPr>
          <p:cNvPr id="9" name="Text 5"/>
          <p:cNvSpPr/>
          <p:nvPr/>
        </p:nvSpPr>
        <p:spPr>
          <a:xfrm>
            <a:off x="793790" y="4103489"/>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Trypsin Inhibitor I (CMTI-I)</a:t>
            </a:r>
            <a:endParaRPr lang="en-US" sz="1750" dirty="0"/>
          </a:p>
        </p:txBody>
      </p:sp>
      <p:sp>
        <p:nvSpPr>
          <p:cNvPr id="10" name="Text 6"/>
          <p:cNvSpPr/>
          <p:nvPr/>
        </p:nvSpPr>
        <p:spPr>
          <a:xfrm>
            <a:off x="793790" y="4545687"/>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Conantokin-T (Con-T)</a:t>
            </a:r>
            <a:endParaRPr lang="en-US" sz="1750" dirty="0"/>
          </a:p>
        </p:txBody>
      </p:sp>
      <p:sp>
        <p:nvSpPr>
          <p:cNvPr id="11" name="Text 7"/>
          <p:cNvSpPr/>
          <p:nvPr/>
        </p:nvSpPr>
        <p:spPr>
          <a:xfrm>
            <a:off x="793790" y="4987885"/>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Ferredoxin (Clostridium acidurici)</a:t>
            </a:r>
            <a:endParaRPr lang="en-US" sz="1750" dirty="0"/>
          </a:p>
        </p:txBody>
      </p:sp>
      <p:sp>
        <p:nvSpPr>
          <p:cNvPr id="12" name="Text 8"/>
          <p:cNvSpPr/>
          <p:nvPr/>
        </p:nvSpPr>
        <p:spPr>
          <a:xfrm>
            <a:off x="793790" y="5430083"/>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Humanin (Homo sapiens)</a:t>
            </a:r>
            <a:endParaRPr lang="en-US" sz="1750" dirty="0"/>
          </a:p>
        </p:txBody>
      </p:sp>
      <p:sp>
        <p:nvSpPr>
          <p:cNvPr id="13" name="Text 9"/>
          <p:cNvSpPr/>
          <p:nvPr/>
        </p:nvSpPr>
        <p:spPr>
          <a:xfrm>
            <a:off x="793790" y="5872282"/>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Hylin-a1 (Boana albopunctata)</a:t>
            </a:r>
            <a:endParaRPr lang="en-US" sz="1750" dirty="0"/>
          </a:p>
        </p:txBody>
      </p:sp>
      <p:sp>
        <p:nvSpPr>
          <p:cNvPr id="14" name="Text 10"/>
          <p:cNvSpPr/>
          <p:nvPr/>
        </p:nvSpPr>
        <p:spPr>
          <a:xfrm>
            <a:off x="793790" y="6314480"/>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Anti-fungal Peptide 2 (EAFP2)</a:t>
            </a:r>
            <a:endParaRPr lang="en-US" sz="1750" dirty="0"/>
          </a:p>
        </p:txBody>
      </p:sp>
      <p:sp>
        <p:nvSpPr>
          <p:cNvPr id="15" name="Text 11"/>
          <p:cNvSpPr/>
          <p:nvPr/>
        </p:nvSpPr>
        <p:spPr>
          <a:xfrm>
            <a:off x="793790" y="6756678"/>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Pancreatic Polypeptide (PP)</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608773"/>
            <a:ext cx="6831568" cy="425291"/>
          </a:xfrm>
          <a:prstGeom prst="rect">
            <a:avLst/>
          </a:prstGeom>
          <a:noFill/>
          <a:ln/>
        </p:spPr>
        <p:txBody>
          <a:bodyPr wrap="none" lIns="0" tIns="0" rIns="0" bIns="0" rtlCol="0" anchor="t"/>
          <a:lstStyle/>
          <a:p>
            <a:pPr marL="0" indent="0">
              <a:lnSpc>
                <a:spcPts val="3300"/>
              </a:lnSpc>
              <a:buNone/>
            </a:pPr>
            <a:r>
              <a:rPr lang="en-US" sz="2650" dirty="0">
                <a:solidFill>
                  <a:srgbClr val="F2F2F3"/>
                </a:solidFill>
                <a:latin typeface="Poppins Light" pitchFamily="34" charset="0"/>
                <a:ea typeface="Poppins Light" pitchFamily="34" charset="-122"/>
                <a:cs typeface="Poppins Light" pitchFamily="34" charset="-120"/>
              </a:rPr>
              <a:t>Ground Truth: Sources and Computation</a:t>
            </a:r>
            <a:endParaRPr lang="en-US" sz="2650" dirty="0"/>
          </a:p>
        </p:txBody>
      </p:sp>
      <p:sp>
        <p:nvSpPr>
          <p:cNvPr id="3" name="Text 1"/>
          <p:cNvSpPr/>
          <p:nvPr/>
        </p:nvSpPr>
        <p:spPr>
          <a:xfrm>
            <a:off x="793790" y="2260878"/>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1750" b="1" dirty="0">
                <a:solidFill>
                  <a:srgbClr val="E5E0DF"/>
                </a:solidFill>
                <a:latin typeface="Roboto Light" pitchFamily="34" charset="0"/>
                <a:ea typeface="Roboto Light" pitchFamily="34" charset="-122"/>
                <a:cs typeface="Roboto Light" pitchFamily="34" charset="-120"/>
              </a:rPr>
              <a:t>Evolutionary Conservation Scores</a:t>
            </a:r>
            <a:endParaRPr lang="en-US" sz="1750" dirty="0"/>
          </a:p>
        </p:txBody>
      </p:sp>
      <p:sp>
        <p:nvSpPr>
          <p:cNvPr id="4" name="Text 2"/>
          <p:cNvSpPr/>
          <p:nvPr/>
        </p:nvSpPr>
        <p:spPr>
          <a:xfrm>
            <a:off x="793790" y="2703076"/>
            <a:ext cx="13042821" cy="362903"/>
          </a:xfrm>
          <a:prstGeom prst="rect">
            <a:avLst/>
          </a:prstGeom>
          <a:noFill/>
          <a:ln/>
        </p:spPr>
        <p:txBody>
          <a:bodyPr wrap="none" lIns="0" tIns="0" rIns="0" bIns="0" rtlCol="0" anchor="t"/>
          <a:lstStyle/>
          <a:p>
            <a:pPr marL="685800" lvl="1" indent="-342900" algn="l">
              <a:lnSpc>
                <a:spcPts val="2850"/>
              </a:lnSpc>
              <a:buSzPct val="100000"/>
              <a:buChar char="•"/>
            </a:pPr>
            <a:r>
              <a:rPr lang="en-US" sz="1750" b="1" dirty="0">
                <a:solidFill>
                  <a:srgbClr val="E5E0DF"/>
                </a:solidFill>
                <a:latin typeface="Roboto Light" pitchFamily="34" charset="0"/>
                <a:ea typeface="Roboto Light" pitchFamily="34" charset="-122"/>
                <a:cs typeface="Roboto Light" pitchFamily="34" charset="-120"/>
              </a:rPr>
              <a:t>Tool:</a:t>
            </a:r>
            <a:r>
              <a:rPr lang="en-US" sz="1750" dirty="0">
                <a:solidFill>
                  <a:srgbClr val="E5E0DF"/>
                </a:solidFill>
                <a:latin typeface="Roboto Light" pitchFamily="34" charset="0"/>
                <a:ea typeface="Roboto Light" pitchFamily="34" charset="-122"/>
                <a:cs typeface="Roboto Light" pitchFamily="34" charset="-120"/>
              </a:rPr>
              <a:t> ConSurf</a:t>
            </a:r>
            <a:endParaRPr lang="en-US" sz="1750" dirty="0"/>
          </a:p>
        </p:txBody>
      </p:sp>
      <p:sp>
        <p:nvSpPr>
          <p:cNvPr id="5" name="Text 3"/>
          <p:cNvSpPr/>
          <p:nvPr/>
        </p:nvSpPr>
        <p:spPr>
          <a:xfrm>
            <a:off x="793790" y="3145274"/>
            <a:ext cx="9894805" cy="725805"/>
          </a:xfrm>
          <a:prstGeom prst="rect">
            <a:avLst/>
          </a:prstGeom>
          <a:noFill/>
          <a:ln/>
        </p:spPr>
        <p:txBody>
          <a:bodyPr wrap="square" lIns="0" tIns="0" rIns="0" bIns="0" rtlCol="0" anchor="t"/>
          <a:lstStyle/>
          <a:p>
            <a:pPr marL="685800" lvl="1" indent="-342900" algn="l">
              <a:lnSpc>
                <a:spcPts val="2850"/>
              </a:lnSpc>
              <a:buSzPct val="100000"/>
              <a:buChar char="•"/>
            </a:pPr>
            <a:r>
              <a:rPr lang="en-US" sz="1750" b="1" dirty="0">
                <a:solidFill>
                  <a:srgbClr val="E5E0DF"/>
                </a:solidFill>
                <a:latin typeface="Roboto Light" pitchFamily="34" charset="0"/>
                <a:ea typeface="Roboto Light" pitchFamily="34" charset="-122"/>
                <a:cs typeface="Roboto Light" pitchFamily="34" charset="-120"/>
              </a:rPr>
              <a:t>Computation:</a:t>
            </a:r>
            <a:r>
              <a:rPr lang="en-US" sz="1750" dirty="0">
                <a:solidFill>
                  <a:srgbClr val="E5E0DF"/>
                </a:solidFill>
                <a:latin typeface="Roboto Light" pitchFamily="34" charset="0"/>
                <a:ea typeface="Roboto Light" pitchFamily="34" charset="-122"/>
                <a:cs typeface="Roboto Light" pitchFamily="34" charset="-120"/>
              </a:rPr>
              <a:t> Calculated from multiple sequence alignments (MSAs) of homologous proteins. These scores highlight residues conserved due to structural or functional importance.</a:t>
            </a:r>
            <a:endParaRPr lang="en-US" sz="1750" dirty="0"/>
          </a:p>
        </p:txBody>
      </p:sp>
      <p:sp>
        <p:nvSpPr>
          <p:cNvPr id="6" name="Text 4"/>
          <p:cNvSpPr/>
          <p:nvPr/>
        </p:nvSpPr>
        <p:spPr>
          <a:xfrm>
            <a:off x="793790" y="3950375"/>
            <a:ext cx="13042821" cy="362903"/>
          </a:xfrm>
          <a:prstGeom prst="rect">
            <a:avLst/>
          </a:prstGeom>
          <a:noFill/>
          <a:ln/>
        </p:spPr>
        <p:txBody>
          <a:bodyPr wrap="none" lIns="0" tIns="0" rIns="0" bIns="0" rtlCol="0" anchor="t"/>
          <a:lstStyle/>
          <a:p>
            <a:pPr marL="685800" lvl="1" indent="-342900" algn="l">
              <a:lnSpc>
                <a:spcPts val="2850"/>
              </a:lnSpc>
              <a:buSzPct val="100000"/>
              <a:buChar char="•"/>
            </a:pPr>
            <a:r>
              <a:rPr lang="en-US" sz="1750" b="1" dirty="0">
                <a:solidFill>
                  <a:srgbClr val="E5E0DF"/>
                </a:solidFill>
                <a:latin typeface="Roboto Light" pitchFamily="34" charset="0"/>
                <a:ea typeface="Roboto Light" pitchFamily="34" charset="-122"/>
                <a:cs typeface="Roboto Light" pitchFamily="34" charset="-120"/>
              </a:rPr>
              <a:t>Purpose:</a:t>
            </a:r>
            <a:r>
              <a:rPr lang="en-US" sz="1750" dirty="0">
                <a:solidFill>
                  <a:srgbClr val="E5E0DF"/>
                </a:solidFill>
                <a:latin typeface="Roboto Light" pitchFamily="34" charset="0"/>
                <a:ea typeface="Roboto Light" pitchFamily="34" charset="-122"/>
                <a:cs typeface="Roboto Light" pitchFamily="34" charset="-120"/>
              </a:rPr>
              <a:t> Identifies residues critical for protein stability and function.</a:t>
            </a:r>
            <a:endParaRPr lang="en-US" sz="1750" dirty="0"/>
          </a:p>
        </p:txBody>
      </p:sp>
      <p:sp>
        <p:nvSpPr>
          <p:cNvPr id="7" name="Text 5"/>
          <p:cNvSpPr/>
          <p:nvPr/>
        </p:nvSpPr>
        <p:spPr>
          <a:xfrm>
            <a:off x="793790" y="4392573"/>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1750" b="1" dirty="0">
                <a:solidFill>
                  <a:srgbClr val="E5E0DF"/>
                </a:solidFill>
                <a:latin typeface="Roboto Light" pitchFamily="34" charset="0"/>
                <a:ea typeface="Roboto Light" pitchFamily="34" charset="-122"/>
                <a:cs typeface="Roboto Light" pitchFamily="34" charset="-120"/>
              </a:rPr>
              <a:t>Interaction Energies</a:t>
            </a:r>
            <a:endParaRPr lang="en-US" sz="1750" dirty="0"/>
          </a:p>
        </p:txBody>
      </p:sp>
      <p:sp>
        <p:nvSpPr>
          <p:cNvPr id="8" name="Text 6"/>
          <p:cNvSpPr/>
          <p:nvPr/>
        </p:nvSpPr>
        <p:spPr>
          <a:xfrm>
            <a:off x="793790" y="4834771"/>
            <a:ext cx="13042821" cy="362903"/>
          </a:xfrm>
          <a:prstGeom prst="rect">
            <a:avLst/>
          </a:prstGeom>
          <a:noFill/>
          <a:ln/>
        </p:spPr>
        <p:txBody>
          <a:bodyPr wrap="none" lIns="0" tIns="0" rIns="0" bIns="0" rtlCol="0" anchor="t"/>
          <a:lstStyle/>
          <a:p>
            <a:pPr marL="685800" lvl="1" indent="-342900" algn="l">
              <a:lnSpc>
                <a:spcPts val="2850"/>
              </a:lnSpc>
              <a:buSzPct val="100000"/>
              <a:buChar char="•"/>
            </a:pPr>
            <a:r>
              <a:rPr lang="en-US" sz="1750" b="1" dirty="0">
                <a:solidFill>
                  <a:srgbClr val="E5E0DF"/>
                </a:solidFill>
                <a:latin typeface="Roboto Light" pitchFamily="34" charset="0"/>
                <a:ea typeface="Roboto Light" pitchFamily="34" charset="-122"/>
                <a:cs typeface="Roboto Light" pitchFamily="34" charset="-120"/>
              </a:rPr>
              <a:t>Tool:</a:t>
            </a:r>
            <a:r>
              <a:rPr lang="en-US" sz="1750" dirty="0">
                <a:solidFill>
                  <a:srgbClr val="E5E0DF"/>
                </a:solidFill>
                <a:latin typeface="Roboto Light" pitchFamily="34" charset="0"/>
                <a:ea typeface="Roboto Light" pitchFamily="34" charset="-122"/>
                <a:cs typeface="Roboto Light" pitchFamily="34" charset="-120"/>
              </a:rPr>
              <a:t> ProDy</a:t>
            </a:r>
            <a:endParaRPr lang="en-US" sz="1750" dirty="0"/>
          </a:p>
        </p:txBody>
      </p:sp>
      <p:sp>
        <p:nvSpPr>
          <p:cNvPr id="9" name="Text 7"/>
          <p:cNvSpPr/>
          <p:nvPr/>
        </p:nvSpPr>
        <p:spPr>
          <a:xfrm>
            <a:off x="793790" y="5276969"/>
            <a:ext cx="13042821" cy="725805"/>
          </a:xfrm>
          <a:prstGeom prst="rect">
            <a:avLst/>
          </a:prstGeom>
          <a:noFill/>
          <a:ln/>
        </p:spPr>
        <p:txBody>
          <a:bodyPr wrap="square" lIns="0" tIns="0" rIns="0" bIns="0" rtlCol="0" anchor="t"/>
          <a:lstStyle/>
          <a:p>
            <a:pPr marL="685800" lvl="1" indent="-342900" algn="l">
              <a:lnSpc>
                <a:spcPts val="2850"/>
              </a:lnSpc>
              <a:buSzPct val="100000"/>
              <a:buChar char="•"/>
            </a:pPr>
            <a:r>
              <a:rPr lang="en-US" sz="1750" b="1" dirty="0">
                <a:solidFill>
                  <a:srgbClr val="E5E0DF"/>
                </a:solidFill>
                <a:latin typeface="Roboto Light" pitchFamily="34" charset="0"/>
                <a:ea typeface="Roboto Light" pitchFamily="34" charset="-122"/>
                <a:cs typeface="Roboto Light" pitchFamily="34" charset="-120"/>
              </a:rPr>
              <a:t>Computation:</a:t>
            </a:r>
            <a:r>
              <a:rPr lang="en-US" sz="1750" dirty="0">
                <a:solidFill>
                  <a:srgbClr val="E5E0DF"/>
                </a:solidFill>
                <a:latin typeface="Roboto Light" pitchFamily="34" charset="0"/>
                <a:ea typeface="Roboto Light" pitchFamily="34" charset="-122"/>
                <a:cs typeface="Roboto Light" pitchFamily="34" charset="-120"/>
              </a:rPr>
              <a:t> Interaction matrices quantify molecular forces (hydrogen bonds, van der Waals forces, ionic interactions). This helps identify energetically favorable interactions crucial for stability.</a:t>
            </a:r>
            <a:endParaRPr lang="en-US" sz="1750" dirty="0"/>
          </a:p>
        </p:txBody>
      </p:sp>
      <p:sp>
        <p:nvSpPr>
          <p:cNvPr id="10" name="Text 8"/>
          <p:cNvSpPr/>
          <p:nvPr/>
        </p:nvSpPr>
        <p:spPr>
          <a:xfrm>
            <a:off x="793790" y="6257925"/>
            <a:ext cx="13042821" cy="362903"/>
          </a:xfrm>
          <a:prstGeom prst="rect">
            <a:avLst/>
          </a:prstGeom>
          <a:noFill/>
          <a:ln/>
        </p:spPr>
        <p:txBody>
          <a:bodyPr wrap="none" lIns="0" tIns="0" rIns="0" bIns="0" rtlCol="0" anchor="t"/>
          <a:lstStyle/>
          <a:p>
            <a:pPr marL="0" indent="0">
              <a:lnSpc>
                <a:spcPts val="2850"/>
              </a:lnSpc>
              <a:buNone/>
            </a:pPr>
            <a:endParaRPr lang="en-US" sz="1750" dirty="0"/>
          </a:p>
        </p:txBody>
      </p:sp>
      <p:sp>
        <p:nvSpPr>
          <p:cNvPr id="12" name="TextBox 11">
            <a:extLst>
              <a:ext uri="{FF2B5EF4-FFF2-40B4-BE49-F238E27FC236}">
                <a16:creationId xmlns:a16="http://schemas.microsoft.com/office/drawing/2014/main" id="{5829F111-FBC3-D25E-9727-FF1774D33B5B}"/>
              </a:ext>
            </a:extLst>
          </p:cNvPr>
          <p:cNvSpPr txBox="1"/>
          <p:nvPr/>
        </p:nvSpPr>
        <p:spPr>
          <a:xfrm>
            <a:off x="7824784" y="6439376"/>
            <a:ext cx="6249562" cy="1323439"/>
          </a:xfrm>
          <a:prstGeom prst="rect">
            <a:avLst/>
          </a:prstGeom>
          <a:noFill/>
        </p:spPr>
        <p:txBody>
          <a:bodyPr wrap="square">
            <a:spAutoFit/>
          </a:bodyPr>
          <a:lstStyle/>
          <a:p>
            <a:pPr algn="l"/>
            <a:r>
              <a:rPr lang="en-US" sz="1600" b="0" i="0" u="none" strike="noStrike" dirty="0">
                <a:solidFill>
                  <a:schemeClr val="bg1"/>
                </a:solidFill>
                <a:effectLst/>
                <a:latin typeface="Roboto" panose="02000000000000000000" pitchFamily="2" charset="0"/>
                <a:ea typeface="Roboto" panose="02000000000000000000" pitchFamily="2" charset="0"/>
                <a:cs typeface="Roboto" panose="02000000000000000000" pitchFamily="2" charset="0"/>
              </a:rPr>
              <a:t>Zhang S, Krieger JM, Zhang Y, Kaya C, Kaynak B, </a:t>
            </a:r>
            <a:r>
              <a:rPr lang="en-US" sz="1600" b="0" i="0" u="none" strike="noStrike" dirty="0" err="1">
                <a:solidFill>
                  <a:schemeClr val="bg1"/>
                </a:solidFill>
                <a:effectLst/>
                <a:latin typeface="Roboto" panose="02000000000000000000" pitchFamily="2" charset="0"/>
                <a:ea typeface="Roboto" panose="02000000000000000000" pitchFamily="2" charset="0"/>
                <a:cs typeface="Roboto" panose="02000000000000000000" pitchFamily="2" charset="0"/>
              </a:rPr>
              <a:t>Mikulska-Ruminska</a:t>
            </a:r>
            <a:r>
              <a:rPr lang="en-US" sz="1600" b="0" i="0" u="none" strike="noStrike" dirty="0">
                <a:solidFill>
                  <a:schemeClr val="bg1"/>
                </a:solidFill>
                <a:effectLst/>
                <a:latin typeface="Roboto" panose="02000000000000000000" pitchFamily="2" charset="0"/>
                <a:ea typeface="Roboto" panose="02000000000000000000" pitchFamily="2" charset="0"/>
                <a:cs typeface="Roboto" panose="02000000000000000000" pitchFamily="2" charset="0"/>
              </a:rPr>
              <a:t> K, </a:t>
            </a:r>
            <a:r>
              <a:rPr lang="en-US" sz="1600" b="0" i="0" u="none" strike="noStrike" dirty="0" err="1">
                <a:solidFill>
                  <a:schemeClr val="bg1"/>
                </a:solidFill>
                <a:effectLst/>
                <a:latin typeface="Roboto" panose="02000000000000000000" pitchFamily="2" charset="0"/>
                <a:ea typeface="Roboto" panose="02000000000000000000" pitchFamily="2" charset="0"/>
                <a:cs typeface="Roboto" panose="02000000000000000000" pitchFamily="2" charset="0"/>
              </a:rPr>
              <a:t>Doruker</a:t>
            </a:r>
            <a:r>
              <a:rPr lang="en-US" sz="1600" b="0" i="0" u="none" strike="noStrike" dirty="0">
                <a:solidFill>
                  <a:schemeClr val="bg1"/>
                </a:solidFill>
                <a:effectLst/>
                <a:latin typeface="Roboto" panose="02000000000000000000" pitchFamily="2" charset="0"/>
                <a:ea typeface="Roboto" panose="02000000000000000000" pitchFamily="2" charset="0"/>
                <a:cs typeface="Roboto" panose="02000000000000000000" pitchFamily="2" charset="0"/>
              </a:rPr>
              <a:t> P, Li H, Bahar I.</a:t>
            </a:r>
          </a:p>
          <a:p>
            <a:pPr algn="l"/>
            <a:r>
              <a:rPr lang="en-US" sz="1600" b="0" i="1" u="none" strike="noStrike" dirty="0" err="1">
                <a:solidFill>
                  <a:schemeClr val="bg1"/>
                </a:solidFill>
                <a:effectLst/>
                <a:latin typeface="Roboto" panose="02000000000000000000" pitchFamily="2" charset="0"/>
                <a:ea typeface="Roboto" panose="02000000000000000000" pitchFamily="2" charset="0"/>
                <a:cs typeface="Roboto" panose="02000000000000000000" pitchFamily="2" charset="0"/>
              </a:rPr>
              <a:t>ProDy</a:t>
            </a:r>
            <a:r>
              <a:rPr lang="en-US" sz="1600" b="0" i="0" u="none" strike="noStrike" dirty="0">
                <a:solidFill>
                  <a:schemeClr val="bg1"/>
                </a:solidFill>
                <a:effectLst/>
                <a:latin typeface="Roboto" panose="02000000000000000000" pitchFamily="2" charset="0"/>
                <a:ea typeface="Roboto" panose="02000000000000000000" pitchFamily="2" charset="0"/>
                <a:cs typeface="Roboto" panose="02000000000000000000" pitchFamily="2" charset="0"/>
              </a:rPr>
              <a:t> 2.0: Increased Scale and Scope after 10 Years of Protein Dynamics Modelling with Python.</a:t>
            </a:r>
          </a:p>
          <a:p>
            <a:pPr algn="l"/>
            <a:r>
              <a:rPr lang="en-US" sz="1600" b="0" i="1" u="none" strike="noStrike" dirty="0">
                <a:solidFill>
                  <a:schemeClr val="bg1"/>
                </a:solidFill>
                <a:effectLst/>
                <a:latin typeface="Roboto" panose="02000000000000000000" pitchFamily="2" charset="0"/>
                <a:ea typeface="Roboto" panose="02000000000000000000" pitchFamily="2" charset="0"/>
                <a:cs typeface="Roboto" panose="02000000000000000000" pitchFamily="2" charset="0"/>
              </a:rPr>
              <a:t>Bioinformatics</a:t>
            </a:r>
            <a:r>
              <a:rPr lang="en-US" sz="1600" b="0" i="0" u="none" strike="noStrike" dirty="0">
                <a:solidFill>
                  <a:schemeClr val="bg1"/>
                </a:solidFill>
                <a:effectLst/>
                <a:latin typeface="Roboto" panose="02000000000000000000" pitchFamily="2" charset="0"/>
                <a:ea typeface="Roboto" panose="02000000000000000000" pitchFamily="2" charset="0"/>
                <a:cs typeface="Roboto" panose="02000000000000000000" pitchFamily="2" charset="0"/>
              </a:rPr>
              <a:t> </a:t>
            </a:r>
            <a:r>
              <a:rPr lang="en-US" sz="1600" b="1" i="0" u="none" strike="noStrike" dirty="0">
                <a:solidFill>
                  <a:schemeClr val="bg1"/>
                </a:solidFill>
                <a:effectLst/>
                <a:latin typeface="Roboto" panose="02000000000000000000" pitchFamily="2" charset="0"/>
                <a:ea typeface="Roboto" panose="02000000000000000000" pitchFamily="2" charset="0"/>
                <a:cs typeface="Roboto" panose="02000000000000000000" pitchFamily="2" charset="0"/>
              </a:rPr>
              <a:t>2021</a:t>
            </a:r>
            <a:r>
              <a:rPr lang="en-US" sz="1600" b="0" i="0" u="none" strike="noStrike" dirty="0">
                <a:solidFill>
                  <a:schemeClr val="bg1"/>
                </a:solidFill>
                <a:effectLst/>
                <a:latin typeface="Roboto" panose="02000000000000000000" pitchFamily="2" charset="0"/>
                <a:ea typeface="Roboto" panose="02000000000000000000" pitchFamily="2" charset="0"/>
                <a:cs typeface="Roboto" panose="02000000000000000000" pitchFamily="2" charset="0"/>
              </a:rPr>
              <a:t> 37(20):3657-3659.</a:t>
            </a:r>
          </a:p>
        </p:txBody>
      </p:sp>
      <p:sp>
        <p:nvSpPr>
          <p:cNvPr id="14" name="TextBox 13">
            <a:extLst>
              <a:ext uri="{FF2B5EF4-FFF2-40B4-BE49-F238E27FC236}">
                <a16:creationId xmlns:a16="http://schemas.microsoft.com/office/drawing/2014/main" id="{5F100BF0-894C-CC2C-F4F5-DBFC111F8643}"/>
              </a:ext>
            </a:extLst>
          </p:cNvPr>
          <p:cNvSpPr txBox="1"/>
          <p:nvPr/>
        </p:nvSpPr>
        <p:spPr>
          <a:xfrm>
            <a:off x="1062682" y="6545490"/>
            <a:ext cx="6104237" cy="584775"/>
          </a:xfrm>
          <a:prstGeom prst="rect">
            <a:avLst/>
          </a:prstGeom>
          <a:noFill/>
        </p:spPr>
        <p:txBody>
          <a:bodyPr wrap="square">
            <a:spAutoFit/>
          </a:bodyPr>
          <a:lstStyle/>
          <a:p>
            <a:pPr algn="l"/>
            <a:r>
              <a:rPr lang="en-US" sz="1600" b="0" i="0" u="none" strike="noStrike" dirty="0" err="1">
                <a:solidFill>
                  <a:srgbClr val="F0F6FC"/>
                </a:solidFill>
                <a:effectLst/>
                <a:latin typeface="Roboto" panose="02000000000000000000" pitchFamily="2" charset="0"/>
                <a:ea typeface="Roboto" panose="02000000000000000000" pitchFamily="2" charset="0"/>
                <a:cs typeface="Roboto" panose="02000000000000000000" pitchFamily="2" charset="0"/>
              </a:rPr>
              <a:t>Mayrose,I</a:t>
            </a:r>
            <a:r>
              <a:rPr lang="en-US" sz="1600" b="0" i="0" u="none" strike="noStrike" dirty="0">
                <a:solidFill>
                  <a:srgbClr val="F0F6FC"/>
                </a:solidFill>
                <a:effectLst/>
                <a:latin typeface="Roboto" panose="02000000000000000000" pitchFamily="2" charset="0"/>
                <a:ea typeface="Roboto" panose="02000000000000000000" pitchFamily="2" charset="0"/>
                <a:cs typeface="Roboto" panose="02000000000000000000" pitchFamily="2" charset="0"/>
              </a:rPr>
              <a:t>., </a:t>
            </a:r>
            <a:r>
              <a:rPr lang="en-US" sz="1600" b="0" i="0" u="none" strike="noStrike" dirty="0" err="1">
                <a:solidFill>
                  <a:srgbClr val="F0F6FC"/>
                </a:solidFill>
                <a:effectLst/>
                <a:latin typeface="Roboto" panose="02000000000000000000" pitchFamily="2" charset="0"/>
                <a:ea typeface="Roboto" panose="02000000000000000000" pitchFamily="2" charset="0"/>
                <a:cs typeface="Roboto" panose="02000000000000000000" pitchFamily="2" charset="0"/>
              </a:rPr>
              <a:t>Graur,D</a:t>
            </a:r>
            <a:r>
              <a:rPr lang="en-US" sz="1600" b="0" i="0" u="none" strike="noStrike" dirty="0">
                <a:solidFill>
                  <a:srgbClr val="F0F6FC"/>
                </a:solidFill>
                <a:effectLst/>
                <a:latin typeface="Roboto" panose="02000000000000000000" pitchFamily="2" charset="0"/>
                <a:ea typeface="Roboto" panose="02000000000000000000" pitchFamily="2" charset="0"/>
                <a:cs typeface="Roboto" panose="02000000000000000000" pitchFamily="2" charset="0"/>
              </a:rPr>
              <a:t>., Ben-</a:t>
            </a:r>
            <a:r>
              <a:rPr lang="en-US" sz="1600" b="0" i="0" u="none" strike="noStrike" dirty="0" err="1">
                <a:solidFill>
                  <a:srgbClr val="F0F6FC"/>
                </a:solidFill>
                <a:effectLst/>
                <a:latin typeface="Roboto" panose="02000000000000000000" pitchFamily="2" charset="0"/>
                <a:ea typeface="Roboto" panose="02000000000000000000" pitchFamily="2" charset="0"/>
                <a:cs typeface="Roboto" panose="02000000000000000000" pitchFamily="2" charset="0"/>
              </a:rPr>
              <a:t>Tal,N</a:t>
            </a:r>
            <a:r>
              <a:rPr lang="en-US" sz="1600" b="0" i="0" u="none" strike="noStrike" dirty="0">
                <a:solidFill>
                  <a:srgbClr val="F0F6FC"/>
                </a:solidFill>
                <a:effectLst/>
                <a:latin typeface="Roboto" panose="02000000000000000000" pitchFamily="2" charset="0"/>
                <a:ea typeface="Roboto" panose="02000000000000000000" pitchFamily="2" charset="0"/>
                <a:cs typeface="Roboto" panose="02000000000000000000" pitchFamily="2" charset="0"/>
              </a:rPr>
              <a:t>. and </a:t>
            </a:r>
            <a:r>
              <a:rPr lang="en-US" sz="1600" b="0" i="0" u="none" strike="noStrike" dirty="0" err="1">
                <a:solidFill>
                  <a:srgbClr val="F0F6FC"/>
                </a:solidFill>
                <a:effectLst/>
                <a:latin typeface="Roboto" panose="02000000000000000000" pitchFamily="2" charset="0"/>
                <a:ea typeface="Roboto" panose="02000000000000000000" pitchFamily="2" charset="0"/>
                <a:cs typeface="Roboto" panose="02000000000000000000" pitchFamily="2" charset="0"/>
              </a:rPr>
              <a:t>Pupko,T</a:t>
            </a:r>
            <a:r>
              <a:rPr lang="en-US" sz="1600" b="0" i="0" u="none" strike="noStrike" dirty="0">
                <a:solidFill>
                  <a:srgbClr val="F0F6FC"/>
                </a:solidFill>
                <a:effectLst/>
                <a:latin typeface="Roboto" panose="02000000000000000000" pitchFamily="2" charset="0"/>
                <a:ea typeface="Roboto" panose="02000000000000000000" pitchFamily="2" charset="0"/>
                <a:cs typeface="Roboto" panose="02000000000000000000" pitchFamily="2" charset="0"/>
              </a:rPr>
              <a:t>. (2004) </a:t>
            </a:r>
          </a:p>
          <a:p>
            <a:pPr algn="l"/>
            <a:r>
              <a:rPr lang="en-US" sz="1600" b="0" i="0" u="none" strike="noStrike" dirty="0">
                <a:solidFill>
                  <a:srgbClr val="F0F6FC"/>
                </a:solidFill>
                <a:effectLst/>
                <a:latin typeface="Roboto" panose="02000000000000000000" pitchFamily="2" charset="0"/>
                <a:ea typeface="Roboto" panose="02000000000000000000" pitchFamily="2" charset="0"/>
                <a:cs typeface="Roboto" panose="02000000000000000000" pitchFamily="2" charset="0"/>
              </a:rPr>
              <a:t>Mol. Biol. </a:t>
            </a:r>
            <a:r>
              <a:rPr lang="en-US" sz="1600" b="0" i="0" u="none" strike="noStrike" dirty="0" err="1">
                <a:solidFill>
                  <a:srgbClr val="F0F6FC"/>
                </a:solidFill>
                <a:effectLst/>
                <a:latin typeface="Roboto" panose="02000000000000000000" pitchFamily="2" charset="0"/>
                <a:ea typeface="Roboto" panose="02000000000000000000" pitchFamily="2" charset="0"/>
                <a:cs typeface="Roboto" panose="02000000000000000000" pitchFamily="2" charset="0"/>
              </a:rPr>
              <a:t>Evol</a:t>
            </a:r>
            <a:r>
              <a:rPr lang="en-US" sz="1600" b="0" i="0" u="none" strike="noStrike" dirty="0">
                <a:solidFill>
                  <a:srgbClr val="F0F6FC"/>
                </a:solidFill>
                <a:effectLst/>
                <a:latin typeface="Roboto" panose="02000000000000000000" pitchFamily="2" charset="0"/>
                <a:ea typeface="Roboto" panose="02000000000000000000" pitchFamily="2" charset="0"/>
                <a:cs typeface="Roboto" panose="02000000000000000000" pitchFamily="2" charset="0"/>
              </a:rPr>
              <a:t>., 21, 1781-1791.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639127"/>
            <a:ext cx="7556421" cy="1417558"/>
          </a:xfrm>
          <a:prstGeom prst="rect">
            <a:avLst/>
          </a:prstGeom>
          <a:noFill/>
          <a:ln/>
        </p:spPr>
        <p:txBody>
          <a:bodyPr wrap="square" lIns="0" tIns="0" rIns="0" bIns="0" rtlCol="0" anchor="t"/>
          <a:lstStyle/>
          <a:p>
            <a:pPr marL="0" indent="0">
              <a:lnSpc>
                <a:spcPts val="5550"/>
              </a:lnSpc>
              <a:buNone/>
            </a:pPr>
            <a:r>
              <a:rPr lang="en-US" sz="4450" dirty="0">
                <a:solidFill>
                  <a:srgbClr val="F2F2F3"/>
                </a:solidFill>
                <a:latin typeface="Poppins Light" pitchFamily="34" charset="0"/>
                <a:ea typeface="Poppins Light" pitchFamily="34" charset="-122"/>
                <a:cs typeface="Poppins Light" pitchFamily="34" charset="-120"/>
              </a:rPr>
              <a:t>Measuring Input Feature Importance</a:t>
            </a:r>
            <a:endParaRPr lang="en-US" sz="4450" dirty="0"/>
          </a:p>
        </p:txBody>
      </p:sp>
      <p:sp>
        <p:nvSpPr>
          <p:cNvPr id="4" name="Text 1"/>
          <p:cNvSpPr/>
          <p:nvPr/>
        </p:nvSpPr>
        <p:spPr>
          <a:xfrm>
            <a:off x="793790" y="2396847"/>
            <a:ext cx="7556421"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Understanding a model's prediction often hinges on identifying the most influential input features.</a:t>
            </a:r>
            <a:endParaRPr lang="en-US" sz="1750" dirty="0"/>
          </a:p>
        </p:txBody>
      </p:sp>
      <p:sp>
        <p:nvSpPr>
          <p:cNvPr id="5" name="Text 2"/>
          <p:cNvSpPr/>
          <p:nvPr/>
        </p:nvSpPr>
        <p:spPr>
          <a:xfrm>
            <a:off x="793790" y="3201948"/>
            <a:ext cx="7556421" cy="1088708"/>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For a simple linear model, such as F(x, y, z) = 5x + 3y + 2z, the importance of each feature is directly reflected in its partial derivative (e.g., ∂F/∂x).</a:t>
            </a:r>
            <a:endParaRPr lang="en-US" sz="1750" dirty="0"/>
          </a:p>
        </p:txBody>
      </p:sp>
      <p:sp>
        <p:nvSpPr>
          <p:cNvPr id="6" name="Text 3"/>
          <p:cNvSpPr/>
          <p:nvPr/>
        </p:nvSpPr>
        <p:spPr>
          <a:xfrm>
            <a:off x="793790" y="4369951"/>
            <a:ext cx="7556421" cy="362903"/>
          </a:xfrm>
          <a:prstGeom prst="rect">
            <a:avLst/>
          </a:prstGeom>
          <a:noFill/>
          <a:ln/>
        </p:spPr>
        <p:txBody>
          <a:bodyPr wrap="none" lIns="0" tIns="0" rIns="0" bIns="0" rtlCol="0" anchor="t"/>
          <a:lstStyle/>
          <a:p>
            <a:pPr marL="685800" lvl="1"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 ∂F/∂x = 5</a:t>
            </a:r>
            <a:endParaRPr lang="en-US" sz="1750" dirty="0"/>
          </a:p>
        </p:txBody>
      </p:sp>
      <p:sp>
        <p:nvSpPr>
          <p:cNvPr id="7" name="Text 4"/>
          <p:cNvSpPr/>
          <p:nvPr/>
        </p:nvSpPr>
        <p:spPr>
          <a:xfrm>
            <a:off x="793790" y="4812149"/>
            <a:ext cx="7556421" cy="362903"/>
          </a:xfrm>
          <a:prstGeom prst="rect">
            <a:avLst/>
          </a:prstGeom>
          <a:noFill/>
          <a:ln/>
        </p:spPr>
        <p:txBody>
          <a:bodyPr wrap="none" lIns="0" tIns="0" rIns="0" bIns="0" rtlCol="0" anchor="t"/>
          <a:lstStyle/>
          <a:p>
            <a:pPr marL="685800" lvl="1"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 ∂F/∂y = 3</a:t>
            </a:r>
            <a:endParaRPr lang="en-US" sz="1750" dirty="0"/>
          </a:p>
        </p:txBody>
      </p:sp>
      <p:sp>
        <p:nvSpPr>
          <p:cNvPr id="8" name="Text 5"/>
          <p:cNvSpPr/>
          <p:nvPr/>
        </p:nvSpPr>
        <p:spPr>
          <a:xfrm>
            <a:off x="793790" y="5254347"/>
            <a:ext cx="7556421" cy="362903"/>
          </a:xfrm>
          <a:prstGeom prst="rect">
            <a:avLst/>
          </a:prstGeom>
          <a:noFill/>
          <a:ln/>
        </p:spPr>
        <p:txBody>
          <a:bodyPr wrap="none" lIns="0" tIns="0" rIns="0" bIns="0" rtlCol="0" anchor="t"/>
          <a:lstStyle/>
          <a:p>
            <a:pPr marL="685800" lvl="1"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 ∂F/∂z = 2</a:t>
            </a:r>
            <a:endParaRPr lang="en-US" sz="1750" dirty="0"/>
          </a:p>
        </p:txBody>
      </p:sp>
      <p:sp>
        <p:nvSpPr>
          <p:cNvPr id="9" name="Text 6"/>
          <p:cNvSpPr/>
          <p:nvPr/>
        </p:nvSpPr>
        <p:spPr>
          <a:xfrm>
            <a:off x="793790" y="5696545"/>
            <a:ext cx="7556421" cy="1088708"/>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This concept extends to nonlinear models like output = 5e^x + 3e^y + 2e^z, where despite nonlinearities, the relative importance can often be estimated using similar derivative-based methods. </a:t>
            </a:r>
            <a:endParaRPr lang="en-US" sz="1750" dirty="0"/>
          </a:p>
        </p:txBody>
      </p:sp>
      <p:sp>
        <p:nvSpPr>
          <p:cNvPr id="10" name="Text 7"/>
          <p:cNvSpPr/>
          <p:nvPr/>
        </p:nvSpPr>
        <p:spPr>
          <a:xfrm>
            <a:off x="793790" y="6864548"/>
            <a:ext cx="7556421" cy="725805"/>
          </a:xfrm>
          <a:prstGeom prst="rect">
            <a:avLst/>
          </a:prstGeom>
          <a:noFill/>
          <a:ln/>
        </p:spPr>
        <p:txBody>
          <a:bodyPr wrap="square" lIns="0" tIns="0" rIns="0" bIns="0" rtlCol="0" anchor="t"/>
          <a:lstStyle/>
          <a:p>
            <a:pPr marL="685800" lvl="1"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For instance, when x=0, y=0, and z=0, it's clear that x has a greater impact than y, and y more than z.</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597694" y="585311"/>
            <a:ext cx="5905381" cy="533638"/>
          </a:xfrm>
          <a:prstGeom prst="rect">
            <a:avLst/>
          </a:prstGeom>
          <a:noFill/>
          <a:ln/>
        </p:spPr>
        <p:txBody>
          <a:bodyPr wrap="none" lIns="0" tIns="0" rIns="0" bIns="0" rtlCol="0" anchor="t"/>
          <a:lstStyle/>
          <a:p>
            <a:pPr marL="0" indent="0">
              <a:lnSpc>
                <a:spcPts val="4200"/>
              </a:lnSpc>
              <a:buNone/>
            </a:pPr>
            <a:r>
              <a:rPr lang="en-US" sz="3350" dirty="0">
                <a:solidFill>
                  <a:srgbClr val="F2F2F3"/>
                </a:solidFill>
                <a:latin typeface="Poppins Light" pitchFamily="34" charset="0"/>
                <a:ea typeface="Poppins Light" pitchFamily="34" charset="-122"/>
                <a:cs typeface="Poppins Light" pitchFamily="34" charset="-120"/>
              </a:rPr>
              <a:t>Where Simple Gradients Fail</a:t>
            </a:r>
            <a:endParaRPr lang="en-US" sz="3350" dirty="0"/>
          </a:p>
        </p:txBody>
      </p:sp>
      <p:sp>
        <p:nvSpPr>
          <p:cNvPr id="3" name="Shape 1"/>
          <p:cNvSpPr/>
          <p:nvPr/>
        </p:nvSpPr>
        <p:spPr>
          <a:xfrm>
            <a:off x="597694" y="1652468"/>
            <a:ext cx="384215" cy="384215"/>
          </a:xfrm>
          <a:prstGeom prst="roundRect">
            <a:avLst>
              <a:gd name="adj" fmla="val 18668"/>
            </a:avLst>
          </a:prstGeom>
          <a:solidFill>
            <a:srgbClr val="3D3D42"/>
          </a:solidFill>
          <a:ln w="7620">
            <a:solidFill>
              <a:srgbClr val="56565B"/>
            </a:solidFill>
            <a:prstDash val="solid"/>
          </a:ln>
        </p:spPr>
        <p:txBody>
          <a:bodyPr/>
          <a:lstStyle/>
          <a:p>
            <a:endParaRPr lang="en-US"/>
          </a:p>
        </p:txBody>
      </p:sp>
      <p:sp>
        <p:nvSpPr>
          <p:cNvPr id="4" name="Text 2"/>
          <p:cNvSpPr/>
          <p:nvPr/>
        </p:nvSpPr>
        <p:spPr>
          <a:xfrm>
            <a:off x="752356" y="1716524"/>
            <a:ext cx="74890" cy="256103"/>
          </a:xfrm>
          <a:prstGeom prst="rect">
            <a:avLst/>
          </a:prstGeom>
          <a:noFill/>
          <a:ln/>
        </p:spPr>
        <p:txBody>
          <a:bodyPr wrap="none" lIns="0" tIns="0" rIns="0" bIns="0" rtlCol="0" anchor="t"/>
          <a:lstStyle/>
          <a:p>
            <a:pPr marL="0" indent="0" algn="ctr">
              <a:lnSpc>
                <a:spcPts val="2000"/>
              </a:lnSpc>
              <a:buNone/>
            </a:pPr>
            <a:r>
              <a:rPr lang="en-US" sz="2000" dirty="0">
                <a:solidFill>
                  <a:srgbClr val="E5E0DF"/>
                </a:solidFill>
                <a:latin typeface="Poppins Light" pitchFamily="34" charset="0"/>
                <a:ea typeface="Poppins Light" pitchFamily="34" charset="-122"/>
                <a:cs typeface="Poppins Light" pitchFamily="34" charset="-120"/>
              </a:rPr>
              <a:t>1</a:t>
            </a:r>
            <a:endParaRPr lang="en-US" sz="2000" dirty="0"/>
          </a:p>
        </p:txBody>
      </p:sp>
      <p:sp>
        <p:nvSpPr>
          <p:cNvPr id="5" name="Text 3"/>
          <p:cNvSpPr/>
          <p:nvPr/>
        </p:nvSpPr>
        <p:spPr>
          <a:xfrm>
            <a:off x="1152644" y="1652468"/>
            <a:ext cx="2134553" cy="266819"/>
          </a:xfrm>
          <a:prstGeom prst="rect">
            <a:avLst/>
          </a:prstGeom>
          <a:noFill/>
          <a:ln/>
        </p:spPr>
        <p:txBody>
          <a:bodyPr wrap="none" lIns="0" tIns="0" rIns="0" bIns="0" rtlCol="0" anchor="t"/>
          <a:lstStyle/>
          <a:p>
            <a:pPr marL="0" indent="0">
              <a:lnSpc>
                <a:spcPts val="2100"/>
              </a:lnSpc>
              <a:buNone/>
            </a:pPr>
            <a:r>
              <a:rPr lang="en-US" sz="1650" dirty="0">
                <a:solidFill>
                  <a:srgbClr val="E5E0DF"/>
                </a:solidFill>
                <a:latin typeface="Poppins Light" pitchFamily="34" charset="0"/>
                <a:ea typeface="Poppins Light" pitchFamily="34" charset="-122"/>
                <a:cs typeface="Poppins Light" pitchFamily="34" charset="-120"/>
              </a:rPr>
              <a:t>Key Points</a:t>
            </a:r>
            <a:endParaRPr lang="en-US" sz="1650" dirty="0"/>
          </a:p>
        </p:txBody>
      </p:sp>
      <p:sp>
        <p:nvSpPr>
          <p:cNvPr id="6" name="Text 4"/>
          <p:cNvSpPr/>
          <p:nvPr/>
        </p:nvSpPr>
        <p:spPr>
          <a:xfrm>
            <a:off x="1152644" y="2021681"/>
            <a:ext cx="6077188" cy="546259"/>
          </a:xfrm>
          <a:prstGeom prst="rect">
            <a:avLst/>
          </a:prstGeom>
          <a:noFill/>
          <a:ln/>
        </p:spPr>
        <p:txBody>
          <a:bodyPr wrap="square" lIns="0" tIns="0" rIns="0" bIns="0" rtlCol="0" anchor="t"/>
          <a:lstStyle/>
          <a:p>
            <a:pPr marL="342900" indent="-342900" algn="l">
              <a:lnSpc>
                <a:spcPts val="2150"/>
              </a:lnSpc>
              <a:buSzPct val="100000"/>
              <a:buChar char="•"/>
            </a:pPr>
            <a:r>
              <a:rPr lang="en-US" sz="1300" dirty="0">
                <a:solidFill>
                  <a:srgbClr val="E5E0DF"/>
                </a:solidFill>
                <a:latin typeface="Roboto Light" pitchFamily="34" charset="0"/>
                <a:ea typeface="Roboto Light" pitchFamily="34" charset="-122"/>
                <a:cs typeface="Roboto Light" pitchFamily="34" charset="-120"/>
              </a:rPr>
              <a:t>In large, complex deep learning models, gradients can highlight areas of noise or unimportant features.</a:t>
            </a:r>
            <a:endParaRPr lang="en-US" sz="1300" dirty="0"/>
          </a:p>
        </p:txBody>
      </p:sp>
      <p:sp>
        <p:nvSpPr>
          <p:cNvPr id="7" name="Text 5"/>
          <p:cNvSpPr/>
          <p:nvPr/>
        </p:nvSpPr>
        <p:spPr>
          <a:xfrm>
            <a:off x="1152644" y="2627709"/>
            <a:ext cx="6077188" cy="273129"/>
          </a:xfrm>
          <a:prstGeom prst="rect">
            <a:avLst/>
          </a:prstGeom>
          <a:noFill/>
          <a:ln/>
        </p:spPr>
        <p:txBody>
          <a:bodyPr wrap="none" lIns="0" tIns="0" rIns="0" bIns="0" rtlCol="0" anchor="t"/>
          <a:lstStyle/>
          <a:p>
            <a:pPr marL="342900" indent="-342900" algn="l">
              <a:lnSpc>
                <a:spcPts val="2150"/>
              </a:lnSpc>
              <a:buSzPct val="100000"/>
              <a:buChar char="•"/>
            </a:pPr>
            <a:r>
              <a:rPr lang="en-US" sz="1300" dirty="0">
                <a:solidFill>
                  <a:srgbClr val="E5E0DF"/>
                </a:solidFill>
                <a:latin typeface="Roboto Light" pitchFamily="34" charset="0"/>
                <a:ea typeface="Roboto Light" pitchFamily="34" charset="-122"/>
                <a:cs typeface="Roboto Light" pitchFamily="34" charset="-120"/>
              </a:rPr>
              <a:t>As gradients saturate during training of deep learning models.</a:t>
            </a:r>
            <a:endParaRPr lang="en-US" sz="1300" dirty="0"/>
          </a:p>
        </p:txBody>
      </p:sp>
      <p:sp>
        <p:nvSpPr>
          <p:cNvPr id="8" name="Shape 6"/>
          <p:cNvSpPr/>
          <p:nvPr/>
        </p:nvSpPr>
        <p:spPr>
          <a:xfrm>
            <a:off x="7400568" y="1652468"/>
            <a:ext cx="384215" cy="384215"/>
          </a:xfrm>
          <a:prstGeom prst="roundRect">
            <a:avLst>
              <a:gd name="adj" fmla="val 18668"/>
            </a:avLst>
          </a:prstGeom>
          <a:solidFill>
            <a:srgbClr val="3D3D42"/>
          </a:solidFill>
          <a:ln w="7620">
            <a:solidFill>
              <a:srgbClr val="56565B"/>
            </a:solidFill>
            <a:prstDash val="solid"/>
          </a:ln>
        </p:spPr>
        <p:txBody>
          <a:bodyPr/>
          <a:lstStyle/>
          <a:p>
            <a:endParaRPr lang="en-US"/>
          </a:p>
        </p:txBody>
      </p:sp>
      <p:sp>
        <p:nvSpPr>
          <p:cNvPr id="9" name="Text 7"/>
          <p:cNvSpPr/>
          <p:nvPr/>
        </p:nvSpPr>
        <p:spPr>
          <a:xfrm>
            <a:off x="7519392" y="1716524"/>
            <a:ext cx="146566" cy="256103"/>
          </a:xfrm>
          <a:prstGeom prst="rect">
            <a:avLst/>
          </a:prstGeom>
          <a:noFill/>
          <a:ln/>
        </p:spPr>
        <p:txBody>
          <a:bodyPr wrap="none" lIns="0" tIns="0" rIns="0" bIns="0" rtlCol="0" anchor="t"/>
          <a:lstStyle/>
          <a:p>
            <a:pPr marL="0" indent="0" algn="ctr">
              <a:lnSpc>
                <a:spcPts val="2000"/>
              </a:lnSpc>
              <a:buNone/>
            </a:pPr>
            <a:r>
              <a:rPr lang="en-US" sz="2000" dirty="0">
                <a:solidFill>
                  <a:srgbClr val="E5E0DF"/>
                </a:solidFill>
                <a:latin typeface="Poppins Light" pitchFamily="34" charset="0"/>
                <a:ea typeface="Poppins Light" pitchFamily="34" charset="-122"/>
                <a:cs typeface="Poppins Light" pitchFamily="34" charset="-120"/>
              </a:rPr>
              <a:t>2</a:t>
            </a:r>
            <a:endParaRPr lang="en-US" sz="2000" dirty="0"/>
          </a:p>
        </p:txBody>
      </p:sp>
      <p:sp>
        <p:nvSpPr>
          <p:cNvPr id="10" name="Text 8"/>
          <p:cNvSpPr/>
          <p:nvPr/>
        </p:nvSpPr>
        <p:spPr>
          <a:xfrm>
            <a:off x="7955518" y="1652468"/>
            <a:ext cx="2134553" cy="266819"/>
          </a:xfrm>
          <a:prstGeom prst="rect">
            <a:avLst/>
          </a:prstGeom>
          <a:noFill/>
          <a:ln/>
        </p:spPr>
        <p:txBody>
          <a:bodyPr wrap="none" lIns="0" tIns="0" rIns="0" bIns="0" rtlCol="0" anchor="t"/>
          <a:lstStyle/>
          <a:p>
            <a:pPr marL="0" indent="0">
              <a:lnSpc>
                <a:spcPts val="2100"/>
              </a:lnSpc>
              <a:buNone/>
            </a:pPr>
            <a:r>
              <a:rPr lang="en-US" sz="1650" dirty="0">
                <a:solidFill>
                  <a:srgbClr val="E5E0DF"/>
                </a:solidFill>
                <a:latin typeface="Poppins Light" pitchFamily="34" charset="0"/>
                <a:ea typeface="Poppins Light" pitchFamily="34" charset="-122"/>
                <a:cs typeface="Poppins Light" pitchFamily="34" charset="-120"/>
              </a:rPr>
              <a:t>Airplane Example</a:t>
            </a:r>
            <a:endParaRPr lang="en-US" sz="1650" dirty="0"/>
          </a:p>
        </p:txBody>
      </p:sp>
      <p:sp>
        <p:nvSpPr>
          <p:cNvPr id="11" name="Text 9"/>
          <p:cNvSpPr/>
          <p:nvPr/>
        </p:nvSpPr>
        <p:spPr>
          <a:xfrm>
            <a:off x="7955518" y="2021681"/>
            <a:ext cx="6077188" cy="273129"/>
          </a:xfrm>
          <a:prstGeom prst="rect">
            <a:avLst/>
          </a:prstGeom>
          <a:noFill/>
          <a:ln/>
        </p:spPr>
        <p:txBody>
          <a:bodyPr wrap="none" lIns="0" tIns="0" rIns="0" bIns="0" rtlCol="0" anchor="t"/>
          <a:lstStyle/>
          <a:p>
            <a:pPr marL="342900" indent="-342900" algn="l">
              <a:lnSpc>
                <a:spcPts val="2150"/>
              </a:lnSpc>
              <a:buSzPct val="100000"/>
              <a:buChar char="•"/>
            </a:pPr>
            <a:r>
              <a:rPr lang="en-US" sz="1300" dirty="0">
                <a:solidFill>
                  <a:srgbClr val="E5E0DF"/>
                </a:solidFill>
                <a:latin typeface="Roboto Light" pitchFamily="34" charset="0"/>
                <a:ea typeface="Roboto Light" pitchFamily="34" charset="-122"/>
                <a:cs typeface="Roboto Light" pitchFamily="34" charset="-120"/>
              </a:rPr>
              <a:t>Image-based gradient methods may fail to outline the plane accurately.</a:t>
            </a:r>
            <a:endParaRPr lang="en-US" sz="1300" dirty="0"/>
          </a:p>
        </p:txBody>
      </p:sp>
      <p:sp>
        <p:nvSpPr>
          <p:cNvPr id="12" name="Text 10"/>
          <p:cNvSpPr/>
          <p:nvPr/>
        </p:nvSpPr>
        <p:spPr>
          <a:xfrm>
            <a:off x="7955518" y="2354580"/>
            <a:ext cx="6077188" cy="546259"/>
          </a:xfrm>
          <a:prstGeom prst="rect">
            <a:avLst/>
          </a:prstGeom>
          <a:noFill/>
          <a:ln/>
        </p:spPr>
        <p:txBody>
          <a:bodyPr wrap="square" lIns="0" tIns="0" rIns="0" bIns="0" rtlCol="0" anchor="t"/>
          <a:lstStyle/>
          <a:p>
            <a:pPr marL="342900" indent="-342900" algn="l">
              <a:lnSpc>
                <a:spcPts val="2150"/>
              </a:lnSpc>
              <a:buSzPct val="100000"/>
              <a:buChar char="•"/>
            </a:pPr>
            <a:r>
              <a:rPr lang="en-US" sz="1300" dirty="0">
                <a:solidFill>
                  <a:srgbClr val="E5E0DF"/>
                </a:solidFill>
                <a:latin typeface="Roboto Light" pitchFamily="34" charset="0"/>
                <a:ea typeface="Roboto Light" pitchFamily="34" charset="-122"/>
                <a:cs typeface="Roboto Light" pitchFamily="34" charset="-120"/>
              </a:rPr>
              <a:t>Empirical stats show low correlation between raw gradients and "true" salient regions.</a:t>
            </a:r>
            <a:endParaRPr lang="en-US" sz="1300" dirty="0"/>
          </a:p>
        </p:txBody>
      </p:sp>
      <p:sp>
        <p:nvSpPr>
          <p:cNvPr id="13" name="Text 11"/>
          <p:cNvSpPr/>
          <p:nvPr/>
        </p:nvSpPr>
        <p:spPr>
          <a:xfrm>
            <a:off x="7955518" y="2960608"/>
            <a:ext cx="6077188" cy="273129"/>
          </a:xfrm>
          <a:prstGeom prst="rect">
            <a:avLst/>
          </a:prstGeom>
          <a:noFill/>
          <a:ln/>
        </p:spPr>
        <p:txBody>
          <a:bodyPr wrap="none" lIns="0" tIns="0" rIns="0" bIns="0" rtlCol="0" anchor="t"/>
          <a:lstStyle/>
          <a:p>
            <a:pPr marL="342900" indent="-342900" algn="l">
              <a:lnSpc>
                <a:spcPts val="2150"/>
              </a:lnSpc>
              <a:buSzPct val="100000"/>
              <a:buChar char="•"/>
            </a:pPr>
            <a:r>
              <a:rPr lang="en-US" sz="1300" dirty="0">
                <a:solidFill>
                  <a:srgbClr val="E5E0DF"/>
                </a:solidFill>
                <a:latin typeface="Roboto Light" pitchFamily="34" charset="0"/>
                <a:ea typeface="Roboto Light" pitchFamily="34" charset="-122"/>
                <a:cs typeface="Roboto Light" pitchFamily="34" charset="-120"/>
              </a:rPr>
              <a:t>Gradient Statistics:</a:t>
            </a:r>
            <a:endParaRPr lang="en-US" sz="1300" dirty="0"/>
          </a:p>
        </p:txBody>
      </p:sp>
      <p:sp>
        <p:nvSpPr>
          <p:cNvPr id="14" name="Text 12"/>
          <p:cNvSpPr/>
          <p:nvPr/>
        </p:nvSpPr>
        <p:spPr>
          <a:xfrm>
            <a:off x="7955518" y="3293507"/>
            <a:ext cx="6077188" cy="273129"/>
          </a:xfrm>
          <a:prstGeom prst="rect">
            <a:avLst/>
          </a:prstGeom>
          <a:noFill/>
          <a:ln/>
        </p:spPr>
        <p:txBody>
          <a:bodyPr wrap="none" lIns="0" tIns="0" rIns="0" bIns="0" rtlCol="0" anchor="t"/>
          <a:lstStyle/>
          <a:p>
            <a:pPr marL="685800" lvl="1" indent="-342900" algn="l">
              <a:lnSpc>
                <a:spcPts val="2150"/>
              </a:lnSpc>
              <a:buSzPct val="100000"/>
              <a:buChar char="•"/>
            </a:pPr>
            <a:r>
              <a:rPr lang="en-US" sz="1300" dirty="0">
                <a:solidFill>
                  <a:srgbClr val="E5E0DF"/>
                </a:solidFill>
                <a:latin typeface="Roboto Light" pitchFamily="34" charset="0"/>
                <a:ea typeface="Roboto Light" pitchFamily="34" charset="-122"/>
                <a:cs typeface="Roboto Light" pitchFamily="34" charset="-120"/>
              </a:rPr>
              <a:t>Maximum: 0.24790948629379272</a:t>
            </a:r>
            <a:endParaRPr lang="en-US" sz="1300" dirty="0"/>
          </a:p>
        </p:txBody>
      </p:sp>
      <p:sp>
        <p:nvSpPr>
          <p:cNvPr id="15" name="Text 13"/>
          <p:cNvSpPr/>
          <p:nvPr/>
        </p:nvSpPr>
        <p:spPr>
          <a:xfrm>
            <a:off x="7955518" y="3626406"/>
            <a:ext cx="6077188" cy="273129"/>
          </a:xfrm>
          <a:prstGeom prst="rect">
            <a:avLst/>
          </a:prstGeom>
          <a:noFill/>
          <a:ln/>
        </p:spPr>
        <p:txBody>
          <a:bodyPr wrap="none" lIns="0" tIns="0" rIns="0" bIns="0" rtlCol="0" anchor="t"/>
          <a:lstStyle/>
          <a:p>
            <a:pPr marL="685800" lvl="1" indent="-342900" algn="l">
              <a:lnSpc>
                <a:spcPts val="2150"/>
              </a:lnSpc>
              <a:buSzPct val="100000"/>
              <a:buChar char="•"/>
            </a:pPr>
            <a:r>
              <a:rPr lang="en-US" sz="1300" dirty="0">
                <a:solidFill>
                  <a:srgbClr val="E5E0DF"/>
                </a:solidFill>
                <a:latin typeface="Roboto Light" pitchFamily="34" charset="0"/>
                <a:ea typeface="Roboto Light" pitchFamily="34" charset="-122"/>
                <a:cs typeface="Roboto Light" pitchFamily="34" charset="-120"/>
              </a:rPr>
              <a:t>Average: 0.01491297036409378</a:t>
            </a:r>
            <a:endParaRPr lang="en-US" sz="1300" dirty="0"/>
          </a:p>
        </p:txBody>
      </p:sp>
      <p:pic>
        <p:nvPicPr>
          <p:cNvPr id="16" name="Image 0" descr="preencoded.png"/>
          <p:cNvPicPr>
            <a:picLocks noChangeAspect="1"/>
          </p:cNvPicPr>
          <p:nvPr/>
        </p:nvPicPr>
        <p:blipFill>
          <a:blip r:embed="rId3"/>
          <a:stretch>
            <a:fillRect/>
          </a:stretch>
        </p:blipFill>
        <p:spPr>
          <a:xfrm>
            <a:off x="597694" y="4091583"/>
            <a:ext cx="4960858" cy="3065978"/>
          </a:xfrm>
          <a:prstGeom prst="rect">
            <a:avLst/>
          </a:prstGeom>
        </p:spPr>
      </p:pic>
      <p:sp>
        <p:nvSpPr>
          <p:cNvPr id="17" name="Text 14"/>
          <p:cNvSpPr/>
          <p:nvPr/>
        </p:nvSpPr>
        <p:spPr>
          <a:xfrm>
            <a:off x="597694" y="7370921"/>
            <a:ext cx="6589395" cy="273129"/>
          </a:xfrm>
          <a:prstGeom prst="rect">
            <a:avLst/>
          </a:prstGeom>
          <a:noFill/>
          <a:ln/>
        </p:spPr>
        <p:txBody>
          <a:bodyPr wrap="none" lIns="0" tIns="0" rIns="0" bIns="0" rtlCol="0" anchor="t"/>
          <a:lstStyle/>
          <a:p>
            <a:pPr marL="0" indent="0" algn="l">
              <a:lnSpc>
                <a:spcPts val="2150"/>
              </a:lnSpc>
              <a:buNone/>
            </a:pPr>
            <a:r>
              <a:rPr lang="en-US" sz="1300" dirty="0">
                <a:solidFill>
                  <a:srgbClr val="E5E0DF"/>
                </a:solidFill>
                <a:latin typeface="Roboto Light" pitchFamily="34" charset="0"/>
                <a:ea typeface="Roboto Light" pitchFamily="34" charset="-122"/>
                <a:cs typeface="Roboto Light" pitchFamily="34" charset="-120"/>
              </a:rPr>
              <a:t>Airplane in flight</a:t>
            </a:r>
            <a:endParaRPr lang="en-US" sz="1300" dirty="0"/>
          </a:p>
        </p:txBody>
      </p:sp>
      <p:pic>
        <p:nvPicPr>
          <p:cNvPr id="18" name="Image 1" descr="preencoded.png"/>
          <p:cNvPicPr>
            <a:picLocks noChangeAspect="1"/>
          </p:cNvPicPr>
          <p:nvPr/>
        </p:nvPicPr>
        <p:blipFill>
          <a:blip r:embed="rId4"/>
          <a:stretch>
            <a:fillRect/>
          </a:stretch>
        </p:blipFill>
        <p:spPr>
          <a:xfrm>
            <a:off x="7443192" y="4091583"/>
            <a:ext cx="4960977" cy="3066098"/>
          </a:xfrm>
          <a:prstGeom prst="rect">
            <a:avLst/>
          </a:prstGeom>
        </p:spPr>
      </p:pic>
      <p:sp>
        <p:nvSpPr>
          <p:cNvPr id="19" name="Text 15"/>
          <p:cNvSpPr/>
          <p:nvPr/>
        </p:nvSpPr>
        <p:spPr>
          <a:xfrm>
            <a:off x="7443192" y="7371040"/>
            <a:ext cx="6589514" cy="273129"/>
          </a:xfrm>
          <a:prstGeom prst="rect">
            <a:avLst/>
          </a:prstGeom>
          <a:noFill/>
          <a:ln/>
        </p:spPr>
        <p:txBody>
          <a:bodyPr wrap="none" lIns="0" tIns="0" rIns="0" bIns="0" rtlCol="0" anchor="t"/>
          <a:lstStyle/>
          <a:p>
            <a:pPr marL="0" indent="0" algn="l">
              <a:lnSpc>
                <a:spcPts val="2150"/>
              </a:lnSpc>
              <a:buNone/>
            </a:pPr>
            <a:r>
              <a:rPr lang="en-US" sz="1300" dirty="0">
                <a:solidFill>
                  <a:srgbClr val="E5E0DF"/>
                </a:solidFill>
                <a:latin typeface="Roboto Light" pitchFamily="34" charset="0"/>
                <a:ea typeface="Roboto Light" pitchFamily="34" charset="-122"/>
                <a:cs typeface="Roboto Light" pitchFamily="34" charset="-120"/>
              </a:rPr>
              <a:t>Gradients for predicted class: airliner</a:t>
            </a:r>
            <a:endParaRPr lang="en-US" sz="13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759029"/>
            <a:ext cx="7112794" cy="708779"/>
          </a:xfrm>
          <a:prstGeom prst="rect">
            <a:avLst/>
          </a:prstGeom>
          <a:noFill/>
          <a:ln/>
        </p:spPr>
        <p:txBody>
          <a:bodyPr wrap="none" lIns="0" tIns="0" rIns="0" bIns="0" rtlCol="0" anchor="t"/>
          <a:lstStyle/>
          <a:p>
            <a:pPr marL="0" indent="0">
              <a:lnSpc>
                <a:spcPts val="5550"/>
              </a:lnSpc>
              <a:buNone/>
            </a:pPr>
            <a:r>
              <a:rPr lang="en-US" sz="4450" dirty="0">
                <a:solidFill>
                  <a:srgbClr val="F2F2F3"/>
                </a:solidFill>
                <a:latin typeface="Poppins Light" pitchFamily="34" charset="0"/>
                <a:ea typeface="Poppins Light" pitchFamily="34" charset="-122"/>
                <a:cs typeface="Poppins Light" pitchFamily="34" charset="-120"/>
              </a:rPr>
              <a:t>Gradients of Scaled Input</a:t>
            </a:r>
            <a:endParaRPr lang="en-US" sz="4450" dirty="0"/>
          </a:p>
        </p:txBody>
      </p:sp>
      <p:sp>
        <p:nvSpPr>
          <p:cNvPr id="4" name="Text 1"/>
          <p:cNvSpPr/>
          <p:nvPr/>
        </p:nvSpPr>
        <p:spPr>
          <a:xfrm>
            <a:off x="793790" y="2807970"/>
            <a:ext cx="7556421"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We scaled the input by a factor of 0.025 (I′ = 0.025 × I) and observed the changes. The new visualization illustrates the resulting gradients.</a:t>
            </a:r>
            <a:endParaRPr lang="en-US" sz="1750" dirty="0"/>
          </a:p>
        </p:txBody>
      </p:sp>
      <p:sp>
        <p:nvSpPr>
          <p:cNvPr id="5" name="Text 2"/>
          <p:cNvSpPr/>
          <p:nvPr/>
        </p:nvSpPr>
        <p:spPr>
          <a:xfrm>
            <a:off x="793790" y="3613071"/>
            <a:ext cx="7556421" cy="362903"/>
          </a:xfrm>
          <a:prstGeom prst="rect">
            <a:avLst/>
          </a:prstGeom>
          <a:noFill/>
          <a:ln/>
        </p:spPr>
        <p:txBody>
          <a:bodyPr wrap="none" lIns="0" tIns="0" rIns="0" bIns="0" rtlCol="0" anchor="t"/>
          <a:lstStyle/>
          <a:p>
            <a:pPr marL="685800" lvl="1" indent="-342900" algn="l">
              <a:lnSpc>
                <a:spcPts val="2850"/>
              </a:lnSpc>
              <a:buSzPct val="100000"/>
              <a:buChar char="•"/>
            </a:pPr>
            <a:r>
              <a:rPr lang="en-US" sz="1750" b="1" dirty="0">
                <a:solidFill>
                  <a:srgbClr val="E5E0DF"/>
                </a:solidFill>
                <a:latin typeface="Roboto Light" pitchFamily="34" charset="0"/>
                <a:ea typeface="Roboto Light" pitchFamily="34" charset="-122"/>
                <a:cs typeface="Roboto Light" pitchFamily="34" charset="-120"/>
              </a:rPr>
              <a:t>Maximum:</a:t>
            </a:r>
            <a:r>
              <a:rPr lang="en-US" sz="1750" dirty="0">
                <a:solidFill>
                  <a:srgbClr val="E5E0DF"/>
                </a:solidFill>
                <a:latin typeface="Roboto Light" pitchFamily="34" charset="0"/>
                <a:ea typeface="Roboto Light" pitchFamily="34" charset="-122"/>
                <a:cs typeface="Roboto Light" pitchFamily="34" charset="-120"/>
              </a:rPr>
              <a:t> 1.3746</a:t>
            </a:r>
            <a:endParaRPr lang="en-US" sz="1750" dirty="0"/>
          </a:p>
        </p:txBody>
      </p:sp>
      <p:sp>
        <p:nvSpPr>
          <p:cNvPr id="6" name="Text 3"/>
          <p:cNvSpPr/>
          <p:nvPr/>
        </p:nvSpPr>
        <p:spPr>
          <a:xfrm>
            <a:off x="793790" y="4055269"/>
            <a:ext cx="7556421" cy="362903"/>
          </a:xfrm>
          <a:prstGeom prst="rect">
            <a:avLst/>
          </a:prstGeom>
          <a:noFill/>
          <a:ln/>
        </p:spPr>
        <p:txBody>
          <a:bodyPr wrap="none" lIns="0" tIns="0" rIns="0" bIns="0" rtlCol="0" anchor="t"/>
          <a:lstStyle/>
          <a:p>
            <a:pPr marL="685800" lvl="1" indent="-342900" algn="l">
              <a:lnSpc>
                <a:spcPts val="2850"/>
              </a:lnSpc>
              <a:buSzPct val="100000"/>
              <a:buChar char="•"/>
            </a:pPr>
            <a:r>
              <a:rPr lang="en-US" sz="1750" b="1" dirty="0">
                <a:solidFill>
                  <a:srgbClr val="E5E0DF"/>
                </a:solidFill>
                <a:latin typeface="Roboto Light" pitchFamily="34" charset="0"/>
                <a:ea typeface="Roboto Light" pitchFamily="34" charset="-122"/>
                <a:cs typeface="Roboto Light" pitchFamily="34" charset="-120"/>
              </a:rPr>
              <a:t>Average:</a:t>
            </a:r>
            <a:r>
              <a:rPr lang="en-US" sz="1750" dirty="0">
                <a:solidFill>
                  <a:srgbClr val="E5E0DF"/>
                </a:solidFill>
                <a:latin typeface="Roboto Light" pitchFamily="34" charset="0"/>
                <a:ea typeface="Roboto Light" pitchFamily="34" charset="-122"/>
                <a:cs typeface="Roboto Light" pitchFamily="34" charset="-120"/>
              </a:rPr>
              <a:t> 0.032669</a:t>
            </a:r>
            <a:endParaRPr lang="en-US" sz="1750" dirty="0"/>
          </a:p>
        </p:txBody>
      </p:sp>
      <p:sp>
        <p:nvSpPr>
          <p:cNvPr id="7" name="Text 4"/>
          <p:cNvSpPr/>
          <p:nvPr/>
        </p:nvSpPr>
        <p:spPr>
          <a:xfrm>
            <a:off x="793790" y="4497467"/>
            <a:ext cx="7556421"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The average gradient value has now more than doubled compared to the original, unscaled input.</a:t>
            </a:r>
            <a:endParaRPr lang="en-US" sz="1750" dirty="0"/>
          </a:p>
        </p:txBody>
      </p:sp>
      <p:sp>
        <p:nvSpPr>
          <p:cNvPr id="8" name="Text 5"/>
          <p:cNvSpPr/>
          <p:nvPr/>
        </p:nvSpPr>
        <p:spPr>
          <a:xfrm>
            <a:off x="793790" y="5302568"/>
            <a:ext cx="7556421"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Scaling the input can amplify gradient averages, emphasizing the sensitivity of gradient-based methods to input magnitude.</a:t>
            </a:r>
            <a:endParaRPr lang="en-US" sz="1750" dirty="0"/>
          </a:p>
        </p:txBody>
      </p:sp>
      <p:sp>
        <p:nvSpPr>
          <p:cNvPr id="9" name="Text 6"/>
          <p:cNvSpPr/>
          <p:nvPr/>
        </p:nvSpPr>
        <p:spPr>
          <a:xfrm>
            <a:off x="793790" y="6107668"/>
            <a:ext cx="7556421" cy="362903"/>
          </a:xfrm>
          <a:prstGeom prst="rect">
            <a:avLst/>
          </a:prstGeom>
          <a:noFill/>
          <a:ln/>
        </p:spPr>
        <p:txBody>
          <a:bodyPr wrap="none" lIns="0" tIns="0" rIns="0" bIns="0" rtlCol="0" anchor="t"/>
          <a:lstStyle/>
          <a:p>
            <a:pPr marL="685800" lvl="1"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for deep learning models</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80</TotalTime>
  <Words>2128</Words>
  <Application>Microsoft Macintosh PowerPoint</Application>
  <PresentationFormat>Custom</PresentationFormat>
  <Paragraphs>193</Paragraphs>
  <Slides>25</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Poppins Light</vt:lpstr>
      <vt:lpstr>Roboto</vt:lpstr>
      <vt:lpstr>Roboto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Sumit Jha</cp:lastModifiedBy>
  <cp:revision>17</cp:revision>
  <dcterms:created xsi:type="dcterms:W3CDTF">2025-01-12T04:10:46Z</dcterms:created>
  <dcterms:modified xsi:type="dcterms:W3CDTF">2025-01-12T15:38:56Z</dcterms:modified>
</cp:coreProperties>
</file>